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1" r:id="rId2"/>
  </p:sldMasterIdLst>
  <p:notesMasterIdLst>
    <p:notesMasterId r:id="rId17"/>
  </p:notesMasterIdLst>
  <p:sldIdLst>
    <p:sldId id="256" r:id="rId3"/>
    <p:sldId id="257" r:id="rId4"/>
    <p:sldId id="258" r:id="rId5"/>
    <p:sldId id="268" r:id="rId6"/>
    <p:sldId id="260" r:id="rId7"/>
    <p:sldId id="262" r:id="rId8"/>
    <p:sldId id="263" r:id="rId9"/>
    <p:sldId id="264" r:id="rId10"/>
    <p:sldId id="265" r:id="rId11"/>
    <p:sldId id="266" r:id="rId12"/>
    <p:sldId id="267" r:id="rId13"/>
    <p:sldId id="261" r:id="rId14"/>
    <p:sldId id="273" r:id="rId15"/>
    <p:sldId id="269" r:id="rId16"/>
  </p:sldIdLst>
  <p:sldSz cx="12192000" cy="6858000"/>
  <p:notesSz cx="7010400" cy="9296400"/>
  <p:embeddedFontLst>
    <p:embeddedFont>
      <p:font typeface="Bitter" panose="020B0604020202020204" charset="0"/>
      <p:regular r:id="rId18"/>
      <p:bold r:id="rId19"/>
      <p:italic r:id="rId20"/>
      <p:boldItalic r:id="rId21"/>
    </p:embeddedFont>
    <p:embeddedFont>
      <p:font typeface="Helvetica Neue" panose="020B0604020202020204" charset="0"/>
      <p:regular r:id="rId22"/>
      <p:bold r:id="rId23"/>
      <p:italic r:id="rId24"/>
      <p:boldItalic r:id="rId25"/>
    </p:embeddedFont>
    <p:embeddedFont>
      <p:font typeface="Public Sans" panose="020B0604020202020204" charset="0"/>
      <p:regular r:id="rId26"/>
      <p:bold r:id="rId27"/>
      <p:italic r:id="rId28"/>
      <p:boldItalic r:id="rId29"/>
    </p:embeddedFont>
    <p:embeddedFont>
      <p:font typeface="Source Sans Pro" panose="020B050303040302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2" roundtripDataSignature="AMtx7mjGIMXPhjeXe+OxLTZaFcU1Xm2wD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Rg st="1" end="15"/>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38"/>
    <p:restoredTop sz="86395"/>
  </p:normalViewPr>
  <p:slideViewPr>
    <p:cSldViewPr snapToGrid="0">
      <p:cViewPr varScale="1">
        <p:scale>
          <a:sx n="57" d="100"/>
          <a:sy n="57" d="100"/>
        </p:scale>
        <p:origin x="208" y="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100" d="100"/>
          <a:sy n="100" d="100"/>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42" Type="http://customschemas.google.com/relationships/presentationmetadata" Target="meta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font" Target="fonts/font15.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2pPr>
            <a:lvl3pPr marL="1371600" marR="0" lvl="2"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4pPr>
            <a:lvl5pPr marL="2286000" marR="0" lvl="4"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esign.va.gov/"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designsystem.digital.gov/"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86" name="Google Shape;86;p1: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0"/>
              </a:spcBef>
              <a:spcAft>
                <a:spcPts val="0"/>
              </a:spcAft>
              <a:buSzPts val="1400"/>
              <a:buNone/>
            </a:pPr>
            <a:endParaRPr dirty="0"/>
          </a:p>
        </p:txBody>
      </p:sp>
      <p:sp>
        <p:nvSpPr>
          <p:cNvPr id="87" name="Google Shape;87;p1: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efdf1ee89e_0_7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efdf1ee89e_0_76: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dirty="0"/>
              <a:t>BESS</a:t>
            </a:r>
            <a:endParaRPr b="1" dirty="0"/>
          </a:p>
          <a:p>
            <a:pPr marL="457200" lvl="0" indent="-317500" algn="l" rtl="0">
              <a:spcBef>
                <a:spcPts val="480"/>
              </a:spcBef>
              <a:spcAft>
                <a:spcPts val="0"/>
              </a:spcAft>
              <a:buSzPts val="1400"/>
              <a:buAutoNum type="arabicPeriod"/>
            </a:pPr>
            <a:r>
              <a:rPr lang="en-US" b="1" dirty="0"/>
              <a:t>Contrast &amp; touch targets - </a:t>
            </a:r>
            <a:r>
              <a:rPr lang="en-US" dirty="0"/>
              <a:t>Verifying that color contrast &amp; touch target size meets WCAG 2.0 standards</a:t>
            </a:r>
            <a:endParaRPr dirty="0"/>
          </a:p>
          <a:p>
            <a:pPr marL="457200" lvl="0" indent="-317500" algn="l" rtl="0">
              <a:spcBef>
                <a:spcPts val="0"/>
              </a:spcBef>
              <a:spcAft>
                <a:spcPts val="0"/>
              </a:spcAft>
              <a:buSzPts val="1400"/>
              <a:buAutoNum type="arabicPeriod"/>
            </a:pPr>
            <a:r>
              <a:rPr lang="en-US" b="1" dirty="0"/>
              <a:t>Text resizing -</a:t>
            </a:r>
            <a:r>
              <a:rPr lang="en-US" dirty="0"/>
              <a:t> Verifying that text &amp; app content may be resized without loss of functionality</a:t>
            </a:r>
            <a:endParaRPr dirty="0"/>
          </a:p>
          <a:p>
            <a:pPr marL="457200" lvl="0" indent="-317500" algn="l" rtl="0">
              <a:spcBef>
                <a:spcPts val="0"/>
              </a:spcBef>
              <a:spcAft>
                <a:spcPts val="0"/>
              </a:spcAft>
              <a:buSzPts val="1400"/>
              <a:buAutoNum type="arabicPeriod"/>
            </a:pPr>
            <a:r>
              <a:rPr lang="en-US" b="1" dirty="0"/>
              <a:t>Screen reader</a:t>
            </a:r>
            <a:r>
              <a:rPr lang="en-US" dirty="0"/>
              <a:t> - verifying that app content is announced with a screen reader, like </a:t>
            </a:r>
            <a:r>
              <a:rPr lang="en-US" dirty="0" err="1"/>
              <a:t>VoiceOver</a:t>
            </a:r>
            <a:r>
              <a:rPr lang="en-US" dirty="0"/>
              <a:t> on iOS and Talkback/Voice Assistant on Android</a:t>
            </a:r>
            <a:endParaRPr dirty="0"/>
          </a:p>
          <a:p>
            <a:pPr marL="457200" lvl="0" indent="-317500" algn="l" rtl="0">
              <a:spcBef>
                <a:spcPts val="0"/>
              </a:spcBef>
              <a:spcAft>
                <a:spcPts val="0"/>
              </a:spcAft>
              <a:buSzPts val="1400"/>
              <a:buAutoNum type="arabicPeriod"/>
            </a:pPr>
            <a:r>
              <a:rPr lang="en-US" b="1" dirty="0"/>
              <a:t>Voice command</a:t>
            </a:r>
            <a:r>
              <a:rPr lang="en-US" dirty="0"/>
              <a:t> - verifying that app content is navigable via voice command</a:t>
            </a:r>
            <a:endParaRPr dirty="0"/>
          </a:p>
          <a:p>
            <a:pPr marL="457200" lvl="0" indent="-317500" algn="l" rtl="0">
              <a:spcBef>
                <a:spcPts val="0"/>
              </a:spcBef>
              <a:spcAft>
                <a:spcPts val="0"/>
              </a:spcAft>
              <a:buSzPts val="1400"/>
              <a:buAutoNum type="arabicPeriod"/>
            </a:pPr>
            <a:r>
              <a:rPr lang="en-US" b="1" dirty="0"/>
              <a:t>Bluetooth keyboard</a:t>
            </a:r>
            <a:r>
              <a:rPr lang="en-US" dirty="0"/>
              <a:t> - verifying that app content is navigable with an auxiliary keyboard</a:t>
            </a:r>
            <a:endParaRPr dirty="0"/>
          </a:p>
        </p:txBody>
      </p:sp>
      <p:sp>
        <p:nvSpPr>
          <p:cNvPr id="223" name="Google Shape;223;gefdf1ee89e_0_76: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edf9b8508b_0_6: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edf9b8508b_0_6: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Clr>
                <a:schemeClr val="dk1"/>
              </a:buClr>
              <a:buSzPts val="1100"/>
              <a:buFont typeface="Arial"/>
              <a:buNone/>
            </a:pPr>
            <a:r>
              <a:rPr lang="en-US" sz="1400" b="1" dirty="0"/>
              <a:t>BESS</a:t>
            </a:r>
            <a:endParaRPr sz="1400" b="1" dirty="0"/>
          </a:p>
          <a:p>
            <a:pPr marL="0" lvl="0" indent="0" algn="l" rtl="0">
              <a:spcBef>
                <a:spcPts val="480"/>
              </a:spcBef>
              <a:spcAft>
                <a:spcPts val="0"/>
              </a:spcAft>
              <a:buClr>
                <a:schemeClr val="dk1"/>
              </a:buClr>
              <a:buSzPts val="1100"/>
              <a:buFont typeface="Arial"/>
              <a:buNone/>
            </a:pPr>
            <a:r>
              <a:rPr lang="en-US" sz="1400" dirty="0"/>
              <a:t>Example of  recent QA that failed during testing was our Picker list that was not reading via screen reader and as a team we decided to make an executive decision that would impact our development chain as well  give better accessibility experience to our veterans with vision </a:t>
            </a:r>
            <a:r>
              <a:rPr lang="en-US" dirty="0"/>
              <a:t>disabilities. </a:t>
            </a:r>
            <a:endParaRPr dirty="0"/>
          </a:p>
          <a:p>
            <a:pPr marL="0" lvl="0" indent="0" algn="l" rtl="0">
              <a:spcBef>
                <a:spcPts val="480"/>
              </a:spcBef>
              <a:spcAft>
                <a:spcPts val="0"/>
              </a:spcAft>
              <a:buClr>
                <a:schemeClr val="dk1"/>
              </a:buClr>
              <a:buSzPts val="1100"/>
              <a:buFont typeface="Arial"/>
              <a:buNone/>
            </a:pPr>
            <a:r>
              <a:rPr lang="en-US" sz="1400" dirty="0"/>
              <a:t>During QA, it was discovered that our current picker component option list was not going to be feasible and it failed due to accessibility concerns such as:</a:t>
            </a:r>
            <a:endParaRPr sz="1400" dirty="0"/>
          </a:p>
          <a:p>
            <a:pPr marL="469900" lvl="0" indent="-330200" algn="l" rtl="0">
              <a:spcBef>
                <a:spcPts val="480"/>
              </a:spcBef>
              <a:spcAft>
                <a:spcPts val="0"/>
              </a:spcAft>
              <a:buSzPts val="1400"/>
              <a:buChar char="●"/>
            </a:pPr>
            <a:r>
              <a:rPr lang="en-US" sz="1400" dirty="0"/>
              <a:t>Text in the dropdown list is smaller than non-dropdown text in the </a:t>
            </a:r>
            <a:r>
              <a:rPr lang="en-US" sz="1400" dirty="0" err="1"/>
              <a:t>formfield</a:t>
            </a:r>
            <a:endParaRPr sz="1400" dirty="0"/>
          </a:p>
          <a:p>
            <a:pPr marL="469900" lvl="0" indent="-330200" algn="l" rtl="0">
              <a:spcBef>
                <a:spcPts val="480"/>
              </a:spcBef>
              <a:spcAft>
                <a:spcPts val="0"/>
              </a:spcAft>
              <a:buSzPts val="1400"/>
              <a:buChar char="●"/>
            </a:pPr>
            <a:r>
              <a:rPr lang="en-US" sz="1400" dirty="0"/>
              <a:t>It also was unable to apply focused state to the dropdown box using voiceover.</a:t>
            </a:r>
            <a:endParaRPr sz="1400" dirty="0"/>
          </a:p>
          <a:p>
            <a:pPr marL="469900" lvl="0" indent="-330200" algn="l" rtl="0">
              <a:spcBef>
                <a:spcPts val="480"/>
              </a:spcBef>
              <a:spcAft>
                <a:spcPts val="0"/>
              </a:spcAft>
              <a:buSzPts val="1400"/>
              <a:buChar char="●"/>
            </a:pPr>
            <a:r>
              <a:rPr lang="en-US" sz="1400" dirty="0"/>
              <a:t>As well field error state will not appear until user hits “Save” after finishing the forms.</a:t>
            </a:r>
            <a:endParaRPr sz="1400" dirty="0"/>
          </a:p>
          <a:p>
            <a:pPr marL="469900" lvl="0" indent="-330200" algn="l" rtl="0">
              <a:spcBef>
                <a:spcPts val="480"/>
              </a:spcBef>
              <a:spcAft>
                <a:spcPts val="0"/>
              </a:spcAft>
              <a:buSzPts val="1400"/>
              <a:buChar char="●"/>
            </a:pPr>
            <a:r>
              <a:rPr lang="en-US" sz="1400" dirty="0"/>
              <a:t>Additionally, It addresses UX/UI inconsistencies on Android.</a:t>
            </a:r>
            <a:endParaRPr sz="1400" dirty="0"/>
          </a:p>
          <a:p>
            <a:pPr marL="0" lvl="0" indent="0" algn="l" rtl="0">
              <a:spcBef>
                <a:spcPts val="480"/>
              </a:spcBef>
              <a:spcAft>
                <a:spcPts val="0"/>
              </a:spcAft>
              <a:buClr>
                <a:schemeClr val="dk1"/>
              </a:buClr>
              <a:buSzPts val="1100"/>
              <a:buFont typeface="Arial"/>
              <a:buNone/>
            </a:pPr>
            <a:endParaRPr sz="1400" dirty="0"/>
          </a:p>
          <a:p>
            <a:pPr marL="0" lvl="0" indent="0" algn="l" rtl="0">
              <a:spcBef>
                <a:spcPts val="480"/>
              </a:spcBef>
              <a:spcAft>
                <a:spcPts val="0"/>
              </a:spcAft>
              <a:buClr>
                <a:schemeClr val="dk1"/>
              </a:buClr>
              <a:buSzPts val="1100"/>
              <a:buFont typeface="Arial"/>
              <a:buNone/>
            </a:pPr>
            <a:r>
              <a:rPr lang="en-US" sz="1400" dirty="0"/>
              <a:t>We could have left it alone or did a hack job but our mutual team decision was to go ahead and build a custom picker list that is not restricted to limitations of the react library with better UX and accessibility experience. You will see the final design on the right image. This is an example of the bank account type that user has to add. </a:t>
            </a:r>
            <a:endParaRPr sz="1400" dirty="0"/>
          </a:p>
          <a:p>
            <a:pPr marL="0" lvl="0" indent="0" algn="l" rtl="0">
              <a:spcBef>
                <a:spcPts val="480"/>
              </a:spcBef>
              <a:spcAft>
                <a:spcPts val="0"/>
              </a:spcAft>
              <a:buClr>
                <a:schemeClr val="dk1"/>
              </a:buClr>
              <a:buSzPts val="1100"/>
              <a:buFont typeface="Arial"/>
              <a:buNone/>
            </a:pPr>
            <a:r>
              <a:rPr lang="en-US" sz="1400" dirty="0"/>
              <a:t>This was example of a whole team decision making</a:t>
            </a:r>
            <a:endParaRPr sz="1400" dirty="0"/>
          </a:p>
          <a:p>
            <a:pPr marL="0" lvl="0" indent="0" algn="l" rtl="0">
              <a:spcBef>
                <a:spcPts val="48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edf9b8508b_1_12: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edf9b8508b_1_12: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dirty="0"/>
              <a:t>MARTHA</a:t>
            </a:r>
            <a:endParaRPr b="1" dirty="0"/>
          </a:p>
          <a:p>
            <a:pPr marL="457200" lvl="0" indent="-317500" algn="l" rtl="0">
              <a:spcBef>
                <a:spcPts val="480"/>
              </a:spcBef>
              <a:spcAft>
                <a:spcPts val="0"/>
              </a:spcAft>
              <a:buSzPts val="1400"/>
              <a:buChar char="●"/>
            </a:pPr>
            <a:r>
              <a:rPr lang="en-US" dirty="0"/>
              <a:t>When </a:t>
            </a:r>
            <a:r>
              <a:rPr lang="en-US" dirty="0" err="1"/>
              <a:t>Meli</a:t>
            </a:r>
            <a:r>
              <a:rPr lang="en-US" dirty="0"/>
              <a:t> and Bess presented the work to the VA 508 Office. They showed their detailed documentation about how accessibility was designed and tested in each feature.</a:t>
            </a:r>
            <a:endParaRPr dirty="0"/>
          </a:p>
          <a:p>
            <a:pPr marL="457200" lvl="0" indent="-317500" algn="l" rtl="0">
              <a:spcBef>
                <a:spcPts val="0"/>
              </a:spcBef>
              <a:spcAft>
                <a:spcPts val="0"/>
              </a:spcAft>
              <a:buSzPts val="1400"/>
              <a:buChar char="●"/>
            </a:pPr>
            <a:r>
              <a:rPr lang="en-US" dirty="0"/>
              <a:t>VA folks were blown away. </a:t>
            </a:r>
            <a:endParaRPr dirty="0"/>
          </a:p>
          <a:p>
            <a:pPr marL="457200" lvl="0" indent="-317500" algn="l" rtl="0">
              <a:spcBef>
                <a:spcPts val="0"/>
              </a:spcBef>
              <a:spcAft>
                <a:spcPts val="0"/>
              </a:spcAft>
              <a:buSzPts val="1400"/>
              <a:buChar char="●"/>
            </a:pPr>
            <a:r>
              <a:rPr lang="en-US" dirty="0"/>
              <a:t>“The work is extraordinary. Such a well thought out and executed 508 strategy. This group is two years ahead of us."</a:t>
            </a:r>
            <a:endParaRPr dirty="0"/>
          </a:p>
          <a:p>
            <a:pPr marL="457200" lvl="0" indent="-317500" algn="l" rtl="0">
              <a:spcBef>
                <a:spcPts val="0"/>
              </a:spcBef>
              <a:spcAft>
                <a:spcPts val="0"/>
              </a:spcAft>
              <a:buSzPts val="1400"/>
              <a:buChar char="●"/>
            </a:pPr>
            <a:r>
              <a:rPr lang="en-US" dirty="0"/>
              <a:t>They were incredibly impressed with the team culture and how accessibility was just part of the development process every day.</a:t>
            </a:r>
            <a:endParaRPr dirty="0"/>
          </a:p>
        </p:txBody>
      </p:sp>
      <p:sp>
        <p:nvSpPr>
          <p:cNvPr id="138" name="Google Shape;138;gedf9b8508b_1_12: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eddd2ba8be_1_50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eddd2ba8be_1_500: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dirty="0"/>
              <a:t>MARTHA </a:t>
            </a:r>
            <a:endParaRPr dirty="0"/>
          </a:p>
          <a:p>
            <a:pPr marL="457200" lvl="0" indent="-317500" algn="l" rtl="0">
              <a:spcBef>
                <a:spcPts val="480"/>
              </a:spcBef>
              <a:spcAft>
                <a:spcPts val="0"/>
              </a:spcAft>
              <a:buSzPts val="1400"/>
              <a:buChar char="▪"/>
            </a:pPr>
            <a:r>
              <a:rPr lang="en-US" dirty="0"/>
              <a:t>As good as this team is, we are not perfect! Our first official VA 508 Office audit found 6 issues. </a:t>
            </a:r>
            <a:endParaRPr dirty="0"/>
          </a:p>
          <a:p>
            <a:pPr marL="457200" lvl="0" indent="-317500" algn="l" rtl="0">
              <a:spcBef>
                <a:spcPts val="480"/>
              </a:spcBef>
              <a:spcAft>
                <a:spcPts val="0"/>
              </a:spcAft>
              <a:buClr>
                <a:schemeClr val="dk1"/>
              </a:buClr>
              <a:buSzPts val="1400"/>
              <a:buChar char="▪"/>
            </a:pPr>
            <a:r>
              <a:rPr lang="en-US" dirty="0"/>
              <a:t>Important that we’re not “fully accessible” yet!</a:t>
            </a:r>
            <a:endParaRPr dirty="0"/>
          </a:p>
          <a:p>
            <a:pPr marL="457200" lvl="0" indent="-317500" algn="l" rtl="0">
              <a:spcBef>
                <a:spcPts val="480"/>
              </a:spcBef>
              <a:spcAft>
                <a:spcPts val="0"/>
              </a:spcAft>
              <a:buClr>
                <a:schemeClr val="dk1"/>
              </a:buClr>
              <a:buSzPts val="1400"/>
              <a:buChar char="▪"/>
            </a:pPr>
            <a:r>
              <a:rPr lang="en-US" dirty="0"/>
              <a:t>The app hooks into back-end functionality and the app surfaces issues for other development teams</a:t>
            </a:r>
            <a:endParaRPr dirty="0"/>
          </a:p>
          <a:p>
            <a:pPr marL="457200" lvl="0" indent="-317500" algn="l" rtl="0">
              <a:spcBef>
                <a:spcPts val="480"/>
              </a:spcBef>
              <a:spcAft>
                <a:spcPts val="0"/>
              </a:spcAft>
              <a:buClr>
                <a:schemeClr val="dk1"/>
              </a:buClr>
              <a:buSzPts val="1400"/>
              <a:buChar char="▪"/>
            </a:pPr>
            <a:r>
              <a:rPr lang="en-US" dirty="0"/>
              <a:t>This app is part of a VA.gov eco system and we must coordinate with many other teams</a:t>
            </a:r>
            <a:endParaRPr dirty="0"/>
          </a:p>
          <a:p>
            <a:pPr marL="457200" lvl="0" indent="-317500" algn="l" rtl="0">
              <a:lnSpc>
                <a:spcPct val="120000"/>
              </a:lnSpc>
              <a:spcBef>
                <a:spcPts val="700"/>
              </a:spcBef>
              <a:spcAft>
                <a:spcPts val="0"/>
              </a:spcAft>
              <a:buSzPts val="1400"/>
              <a:buChar char="▪"/>
            </a:pPr>
            <a:r>
              <a:rPr lang="en-US" dirty="0"/>
              <a:t>Remote testing with Test Flight and assistive tech was not possible.</a:t>
            </a:r>
            <a:endParaRPr dirty="0"/>
          </a:p>
          <a:p>
            <a:pPr marL="457200" lvl="0" indent="-317500" algn="l" rtl="0">
              <a:lnSpc>
                <a:spcPct val="120000"/>
              </a:lnSpc>
              <a:spcBef>
                <a:spcPts val="700"/>
              </a:spcBef>
              <a:spcAft>
                <a:spcPts val="0"/>
              </a:spcAft>
              <a:buSzPts val="1400"/>
              <a:buChar char="▪"/>
            </a:pPr>
            <a:r>
              <a:rPr lang="en-US" dirty="0"/>
              <a:t>Inclusive research with blind/low vision Veterans on site (when conditions allow).</a:t>
            </a:r>
            <a:endParaRPr dirty="0"/>
          </a:p>
          <a:p>
            <a:pPr marL="457200" lvl="0" indent="-330200" algn="l" rtl="0">
              <a:lnSpc>
                <a:spcPct val="120000"/>
              </a:lnSpc>
              <a:spcBef>
                <a:spcPts val="700"/>
              </a:spcBef>
              <a:spcAft>
                <a:spcPts val="0"/>
              </a:spcAft>
              <a:buClr>
                <a:schemeClr val="dk1"/>
              </a:buClr>
              <a:buSzPts val="1600"/>
              <a:buChar char="▪"/>
            </a:pPr>
            <a:r>
              <a:rPr lang="en-US" dirty="0"/>
              <a:t>Partnering with various blinded Veterans organizations to make sure their needs are met</a:t>
            </a:r>
            <a:endParaRPr dirty="0"/>
          </a:p>
          <a:p>
            <a:pPr marL="457200" lvl="0" indent="-317500" algn="l" rtl="0">
              <a:lnSpc>
                <a:spcPct val="120000"/>
              </a:lnSpc>
              <a:spcBef>
                <a:spcPts val="700"/>
              </a:spcBef>
              <a:spcAft>
                <a:spcPts val="0"/>
              </a:spcAft>
              <a:buSzPts val="1400"/>
              <a:buChar char="▪"/>
            </a:pPr>
            <a:r>
              <a:rPr lang="en-US" dirty="0"/>
              <a:t>Accessibility is never DONE. It’s a journey and we keep trying to get better.</a:t>
            </a:r>
          </a:p>
          <a:p>
            <a:pPr marL="457200" lvl="0" indent="-317500" algn="l" rtl="0">
              <a:lnSpc>
                <a:spcPct val="120000"/>
              </a:lnSpc>
              <a:spcBef>
                <a:spcPts val="700"/>
              </a:spcBef>
              <a:spcAft>
                <a:spcPts val="0"/>
              </a:spcAft>
              <a:buSzPts val="1400"/>
              <a:buChar char="▪"/>
            </a:pPr>
            <a:r>
              <a:rPr lang="en-US" dirty="0"/>
              <a:t>THANK YOU to the entire design and dev team who embraced this challenge and were the ones who really made it happen every day</a:t>
            </a:r>
            <a:endParaRPr dirty="0"/>
          </a:p>
          <a:p>
            <a:pPr marL="0" lvl="0" indent="0" algn="l" rtl="0">
              <a:spcBef>
                <a:spcPts val="480"/>
              </a:spcBef>
              <a:spcAft>
                <a:spcPts val="0"/>
              </a:spcAft>
              <a:buNone/>
            </a:pPr>
            <a:endParaRPr dirty="0"/>
          </a:p>
        </p:txBody>
      </p:sp>
      <p:sp>
        <p:nvSpPr>
          <p:cNvPr id="262" name="Google Shape;262;geddd2ba8be_1_500: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13</a:t>
            </a:fld>
            <a:endParaRPr/>
          </a:p>
        </p:txBody>
      </p:sp>
    </p:spTree>
    <p:extLst>
      <p:ext uri="{BB962C8B-B14F-4D97-AF65-F5344CB8AC3E}">
        <p14:creationId xmlns:p14="http://schemas.microsoft.com/office/powerpoint/2010/main" val="6008484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edf9b8508b_1_19: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edf9b8508b_1_19: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dirty="0"/>
              <a:t>MARTHA</a:t>
            </a:r>
            <a:endParaRPr b="1" dirty="0"/>
          </a:p>
        </p:txBody>
      </p:sp>
      <p:sp>
        <p:nvSpPr>
          <p:cNvPr id="270" name="Google Shape;270;gedf9b8508b_1_19: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eddd2ba8be_0_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eddd2ba8be_0_0: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lnSpc>
                <a:spcPct val="115000"/>
              </a:lnSpc>
              <a:spcBef>
                <a:spcPts val="1000"/>
              </a:spcBef>
              <a:spcAft>
                <a:spcPts val="0"/>
              </a:spcAft>
              <a:buNone/>
            </a:pPr>
            <a:r>
              <a:rPr lang="en-US" sz="1400" b="1" dirty="0">
                <a:solidFill>
                  <a:srgbClr val="24292E"/>
                </a:solidFill>
                <a:highlight>
                  <a:srgbClr val="FFFFFF"/>
                </a:highlight>
              </a:rPr>
              <a:t>MARTHA</a:t>
            </a:r>
            <a:endParaRPr sz="1400" b="1" dirty="0">
              <a:solidFill>
                <a:srgbClr val="24292E"/>
              </a:solidFill>
              <a:highlight>
                <a:srgbClr val="FFFFFF"/>
              </a:highlight>
            </a:endParaRPr>
          </a:p>
          <a:p>
            <a:pPr marL="457200" lvl="0" indent="-317500" algn="l" rtl="0">
              <a:lnSpc>
                <a:spcPct val="115000"/>
              </a:lnSpc>
              <a:spcBef>
                <a:spcPts val="1000"/>
              </a:spcBef>
              <a:spcAft>
                <a:spcPts val="0"/>
              </a:spcAft>
              <a:buClr>
                <a:srgbClr val="24292E"/>
              </a:buClr>
              <a:buSzPts val="1400"/>
              <a:buChar char="●"/>
            </a:pPr>
            <a:r>
              <a:rPr lang="en-US" sz="1400" dirty="0">
                <a:solidFill>
                  <a:srgbClr val="24292E"/>
                </a:solidFill>
                <a:highlight>
                  <a:srgbClr val="FFFFFF"/>
                </a:highlight>
              </a:rPr>
              <a:t>Welcome and intros</a:t>
            </a:r>
            <a:endParaRPr sz="1400" dirty="0">
              <a:solidFill>
                <a:srgbClr val="24292E"/>
              </a:solidFill>
              <a:highlight>
                <a:srgbClr val="FFFFFF"/>
              </a:highlight>
            </a:endParaRPr>
          </a:p>
          <a:p>
            <a:pPr marL="457200" lvl="0" indent="-317500" algn="l" rtl="0">
              <a:lnSpc>
                <a:spcPct val="115000"/>
              </a:lnSpc>
              <a:spcBef>
                <a:spcPts val="0"/>
              </a:spcBef>
              <a:spcAft>
                <a:spcPts val="0"/>
              </a:spcAft>
              <a:buClr>
                <a:srgbClr val="24292E"/>
              </a:buClr>
              <a:buSzPts val="1400"/>
              <a:buChar char="●"/>
            </a:pPr>
            <a:r>
              <a:rPr lang="en-US" sz="1400" dirty="0">
                <a:solidFill>
                  <a:srgbClr val="24292E"/>
                </a:solidFill>
                <a:highlight>
                  <a:srgbClr val="FFFFFF"/>
                </a:highlight>
              </a:rPr>
              <a:t>We’re going to talk about how VA’s new native mobile app took an Accessibility First approach</a:t>
            </a:r>
            <a:endParaRPr sz="1400" dirty="0">
              <a:solidFill>
                <a:srgbClr val="24292E"/>
              </a:solidFill>
              <a:highlight>
                <a:srgbClr val="FFFFFF"/>
              </a:highlight>
            </a:endParaRPr>
          </a:p>
          <a:p>
            <a:pPr marL="457200" lvl="0" indent="-317500" algn="l" rtl="0">
              <a:lnSpc>
                <a:spcPct val="115000"/>
              </a:lnSpc>
              <a:spcBef>
                <a:spcPts val="0"/>
              </a:spcBef>
              <a:spcAft>
                <a:spcPts val="0"/>
              </a:spcAft>
              <a:buClr>
                <a:srgbClr val="24292E"/>
              </a:buClr>
              <a:buSzPts val="1400"/>
              <a:buChar char="●"/>
            </a:pPr>
            <a:r>
              <a:rPr lang="en-US" sz="1400" dirty="0">
                <a:solidFill>
                  <a:srgbClr val="24292E"/>
                </a:solidFill>
                <a:highlight>
                  <a:srgbClr val="FFFFFF"/>
                </a:highlight>
              </a:rPr>
              <a:t>Share the milestones and decision points that changed the culture around accessibility on this team</a:t>
            </a:r>
            <a:endParaRPr sz="1400" dirty="0">
              <a:solidFill>
                <a:srgbClr val="24292E"/>
              </a:solidFill>
              <a:highlight>
                <a:srgbClr val="FFFFFF"/>
              </a:highlight>
            </a:endParaRPr>
          </a:p>
          <a:p>
            <a:pPr marL="457200" lvl="0" indent="-317500" algn="l" rtl="0">
              <a:lnSpc>
                <a:spcPct val="115000"/>
              </a:lnSpc>
              <a:spcBef>
                <a:spcPts val="0"/>
              </a:spcBef>
              <a:spcAft>
                <a:spcPts val="0"/>
              </a:spcAft>
              <a:buClr>
                <a:srgbClr val="24292E"/>
              </a:buClr>
              <a:buSzPts val="1400"/>
              <a:buChar char="●"/>
            </a:pPr>
            <a:r>
              <a:rPr lang="en-US" sz="1400" dirty="0">
                <a:solidFill>
                  <a:srgbClr val="24292E"/>
                </a:solidFill>
                <a:highlight>
                  <a:srgbClr val="FFFFFF"/>
                </a:highlight>
              </a:rPr>
              <a:t>Give you specific examples of how this team made it happen and hopefully inspire you to take an Accessibility First approach on your projects</a:t>
            </a:r>
            <a:endParaRPr sz="1400" dirty="0">
              <a:solidFill>
                <a:srgbClr val="24292E"/>
              </a:solidFill>
              <a:highlight>
                <a:srgbClr val="FFFFFF"/>
              </a:highlight>
            </a:endParaRPr>
          </a:p>
        </p:txBody>
      </p:sp>
      <p:sp>
        <p:nvSpPr>
          <p:cNvPr id="97" name="Google Shape;97;geddd2ba8be_0_0: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eddd2ba8be_1_0: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eddd2ba8be_1_0: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dirty="0"/>
              <a:t>MARTHA</a:t>
            </a:r>
            <a:endParaRPr b="1" dirty="0"/>
          </a:p>
          <a:p>
            <a:pPr marL="457200" lvl="0" indent="-317500" algn="l" rtl="0">
              <a:spcBef>
                <a:spcPts val="480"/>
              </a:spcBef>
              <a:spcAft>
                <a:spcPts val="0"/>
              </a:spcAft>
              <a:buSzPts val="1400"/>
              <a:buChar char="●"/>
            </a:pPr>
            <a:r>
              <a:rPr lang="en-US" sz="1600" dirty="0"/>
              <a:t>VA Health and Benefits </a:t>
            </a:r>
            <a:r>
              <a:rPr lang="en-US" dirty="0"/>
              <a:t>is a</a:t>
            </a:r>
            <a:r>
              <a:rPr lang="en-US" sz="1600" dirty="0"/>
              <a:t> native mobile </a:t>
            </a:r>
            <a:r>
              <a:rPr lang="en-US" dirty="0"/>
              <a:t>app</a:t>
            </a:r>
            <a:r>
              <a:rPr lang="en-US" sz="1600" dirty="0"/>
              <a:t> for iOS and Android that </a:t>
            </a:r>
            <a:r>
              <a:rPr lang="en-US" dirty="0"/>
              <a:t>helps</a:t>
            </a:r>
            <a:r>
              <a:rPr lang="en-US" sz="1600" dirty="0"/>
              <a:t> Veterans who are already engaged with VA complete quick transactions across </a:t>
            </a:r>
            <a:r>
              <a:rPr lang="en-US" dirty="0"/>
              <a:t>both </a:t>
            </a:r>
            <a:r>
              <a:rPr lang="en-US" sz="1600" dirty="0"/>
              <a:t>health and benefits.</a:t>
            </a:r>
            <a:endParaRPr sz="1600" dirty="0"/>
          </a:p>
          <a:p>
            <a:pPr marL="457200" lvl="0" indent="-317500" algn="l" rtl="0">
              <a:spcBef>
                <a:spcPts val="0"/>
              </a:spcBef>
              <a:spcAft>
                <a:spcPts val="0"/>
              </a:spcAft>
              <a:buSzPts val="1400"/>
              <a:buChar char="●"/>
            </a:pPr>
            <a:r>
              <a:rPr lang="en-US" dirty="0"/>
              <a:t>Written in React Native</a:t>
            </a:r>
            <a:endParaRPr dirty="0"/>
          </a:p>
          <a:p>
            <a:pPr marL="457200" lvl="0" indent="-317500" algn="l" rtl="0">
              <a:spcBef>
                <a:spcPts val="0"/>
              </a:spcBef>
              <a:spcAft>
                <a:spcPts val="0"/>
              </a:spcAft>
              <a:buSzPts val="1400"/>
              <a:buChar char="●"/>
            </a:pPr>
            <a:r>
              <a:rPr lang="en-US" dirty="0"/>
              <a:t>Health care appointments, secure messages, downloading VA letters, viewing disability claim status progress </a:t>
            </a:r>
            <a:endParaRPr dirty="0"/>
          </a:p>
          <a:p>
            <a:pPr marL="457200" lvl="0" indent="-330200" algn="l" rtl="0">
              <a:spcBef>
                <a:spcPts val="0"/>
              </a:spcBef>
              <a:spcAft>
                <a:spcPts val="0"/>
              </a:spcAft>
              <a:buSzPts val="1600"/>
              <a:buChar char="●"/>
            </a:pPr>
            <a:r>
              <a:rPr lang="en-US" dirty="0"/>
              <a:t>W</a:t>
            </a:r>
            <a:r>
              <a:rPr lang="en-US" sz="1600" dirty="0"/>
              <a:t>e will talk in detail about how we built in accessibility every day during our design and development process.</a:t>
            </a:r>
            <a:endParaRPr sz="1600" dirty="0">
              <a:solidFill>
                <a:srgbClr val="454454"/>
              </a:solidFill>
              <a:latin typeface="Arial" panose="020B0604020202020204" pitchFamily="34" charset="0"/>
              <a:ea typeface="Source Sans Pro"/>
              <a:cs typeface="Arial" panose="020B0604020202020204" pitchFamily="34" charset="0"/>
              <a:sym typeface="Source Sans Pro"/>
            </a:endParaRPr>
          </a:p>
          <a:p>
            <a:pPr marL="0" lvl="0" indent="0" algn="l" rtl="0">
              <a:spcBef>
                <a:spcPts val="480"/>
              </a:spcBef>
              <a:spcAft>
                <a:spcPts val="0"/>
              </a:spcAft>
              <a:buClr>
                <a:schemeClr val="dk1"/>
              </a:buClr>
              <a:buSzPts val="1100"/>
              <a:buFont typeface="Arial"/>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eddd2ba8be_1_50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eddd2ba8be_1_500: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dirty="0"/>
              <a:t>MARTHA</a:t>
            </a:r>
            <a:endParaRPr b="1" dirty="0"/>
          </a:p>
        </p:txBody>
      </p:sp>
      <p:sp>
        <p:nvSpPr>
          <p:cNvPr id="262" name="Google Shape;262;geddd2ba8be_1_500: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eddd2ba8be_0_7: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eddd2ba8be_0_7: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700"/>
              </a:spcBef>
              <a:spcAft>
                <a:spcPts val="0"/>
              </a:spcAft>
              <a:buNone/>
            </a:pPr>
            <a:r>
              <a:rPr lang="en-US" b="1" dirty="0"/>
              <a:t>MARTHA</a:t>
            </a:r>
            <a:endParaRPr b="1" dirty="0"/>
          </a:p>
          <a:p>
            <a:pPr marL="457200" lvl="0" indent="-317500" algn="l" rtl="0">
              <a:spcBef>
                <a:spcPts val="700"/>
              </a:spcBef>
              <a:spcAft>
                <a:spcPts val="0"/>
              </a:spcAft>
              <a:buSzPts val="1400"/>
              <a:buChar char="●"/>
            </a:pPr>
            <a:r>
              <a:rPr lang="en-US" dirty="0"/>
              <a:t>In early tech investigations, VA asked the team to include accessibility in their initial tech research.</a:t>
            </a:r>
            <a:endParaRPr dirty="0"/>
          </a:p>
          <a:p>
            <a:pPr marL="457200" lvl="0" indent="-330200" algn="l" rtl="0">
              <a:lnSpc>
                <a:spcPct val="120000"/>
              </a:lnSpc>
              <a:spcBef>
                <a:spcPts val="700"/>
              </a:spcBef>
              <a:spcAft>
                <a:spcPts val="0"/>
              </a:spcAft>
              <a:buClr>
                <a:schemeClr val="dk1"/>
              </a:buClr>
              <a:buSzPts val="1600"/>
              <a:buChar char="●"/>
            </a:pPr>
            <a:r>
              <a:rPr lang="en-US" dirty="0"/>
              <a:t>At the first official meeting I had with the development team, Bess presented the accessibility testing plan.</a:t>
            </a:r>
            <a:endParaRPr dirty="0"/>
          </a:p>
          <a:p>
            <a:pPr marL="457200" lvl="0" indent="-317500" algn="l" rtl="0">
              <a:spcBef>
                <a:spcPts val="0"/>
              </a:spcBef>
              <a:spcAft>
                <a:spcPts val="0"/>
              </a:spcAft>
              <a:buSzPts val="1400"/>
              <a:buChar char="●"/>
            </a:pPr>
            <a:r>
              <a:rPr lang="en-US" dirty="0"/>
              <a:t>When Bess presented that accessibility testing plan, I was </a:t>
            </a:r>
            <a:r>
              <a:rPr lang="en-US" dirty="0" err="1"/>
              <a:t>gobsmacked</a:t>
            </a:r>
            <a:r>
              <a:rPr lang="en-US" dirty="0"/>
              <a:t>! Truly an Accessibility First moment.</a:t>
            </a:r>
            <a:endParaRPr dirty="0"/>
          </a:p>
          <a:p>
            <a:pPr marL="457200" lvl="0" indent="-317500" algn="l" rtl="0">
              <a:spcBef>
                <a:spcPts val="0"/>
              </a:spcBef>
              <a:spcAft>
                <a:spcPts val="0"/>
              </a:spcAft>
              <a:buSzPts val="1400"/>
              <a:buChar char="●"/>
            </a:pPr>
            <a:r>
              <a:rPr lang="en-US" dirty="0"/>
              <a:t>I asked later asked how that happened. I was told by the PM “because I made you seem scary to the team before they met you.”</a:t>
            </a:r>
            <a:endParaRPr dirty="0"/>
          </a:p>
          <a:p>
            <a:pPr marL="457200" lvl="0" indent="-317500" algn="l" rtl="0">
              <a:spcBef>
                <a:spcPts val="0"/>
              </a:spcBef>
              <a:spcAft>
                <a:spcPts val="0"/>
              </a:spcAft>
              <a:buSzPts val="1400"/>
              <a:buChar char="●"/>
            </a:pPr>
            <a:r>
              <a:rPr lang="en-US" dirty="0"/>
              <a:t>I am not scary! But I my colleagues and I do have high standards, we believe that Veterans deserve the best digital experiences, and that includes the best possible accessibility</a:t>
            </a:r>
            <a:endParaRPr dirty="0"/>
          </a:p>
        </p:txBody>
      </p:sp>
      <p:sp>
        <p:nvSpPr>
          <p:cNvPr id="128" name="Google Shape;128;geddd2ba8be_0_7: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eddd2ba8be_1_48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eddd2ba8be_1_486: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dirty="0"/>
              <a:t>BESS</a:t>
            </a:r>
            <a:r>
              <a:rPr lang="en-US" dirty="0"/>
              <a:t>: Every stage counts when you take an Accessibility First approach</a:t>
            </a:r>
            <a:endParaRPr dirty="0"/>
          </a:p>
          <a:p>
            <a:pPr marL="0" lvl="0" indent="0" algn="l" rtl="0">
              <a:spcBef>
                <a:spcPts val="480"/>
              </a:spcBef>
              <a:spcAft>
                <a:spcPts val="0"/>
              </a:spcAft>
              <a:buNone/>
            </a:pPr>
            <a:r>
              <a:rPr lang="en-US" dirty="0"/>
              <a:t>Planning: Mobile Accessibility Test Plan</a:t>
            </a:r>
            <a:endParaRPr dirty="0"/>
          </a:p>
          <a:p>
            <a:pPr marL="0" lvl="0" indent="0" algn="l" rtl="0">
              <a:spcBef>
                <a:spcPts val="480"/>
              </a:spcBef>
              <a:spcAft>
                <a:spcPts val="0"/>
              </a:spcAft>
              <a:buNone/>
            </a:pPr>
            <a:r>
              <a:rPr lang="en-US" dirty="0"/>
              <a:t>Design and Definition: a11y requirements defined in the design library, then are brought into development backlog</a:t>
            </a:r>
            <a:endParaRPr dirty="0"/>
          </a:p>
          <a:p>
            <a:pPr marL="0" lvl="0" indent="0" algn="l" rtl="0">
              <a:spcBef>
                <a:spcPts val="480"/>
              </a:spcBef>
              <a:spcAft>
                <a:spcPts val="0"/>
              </a:spcAft>
              <a:buNone/>
            </a:pPr>
            <a:r>
              <a:rPr lang="en-US" dirty="0"/>
              <a:t>Development: a11y specifications surfaced in React Native code, tested and verified in QA on various devices </a:t>
            </a:r>
            <a:endParaRPr dirty="0"/>
          </a:p>
        </p:txBody>
      </p:sp>
      <p:sp>
        <p:nvSpPr>
          <p:cNvPr id="146" name="Google Shape;146;geddd2ba8be_1_486: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eddd2ba8be_1_49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eddd2ba8be_1_493: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sz="1600" b="1" dirty="0" err="1"/>
              <a:t>Meli</a:t>
            </a:r>
            <a:endParaRPr sz="1600" b="1" dirty="0"/>
          </a:p>
          <a:p>
            <a:pPr marL="0" lvl="0" indent="0" algn="l" rtl="0">
              <a:lnSpc>
                <a:spcPct val="115000"/>
              </a:lnSpc>
              <a:spcBef>
                <a:spcPts val="1000"/>
              </a:spcBef>
              <a:spcAft>
                <a:spcPts val="0"/>
              </a:spcAft>
              <a:buClr>
                <a:schemeClr val="dk1"/>
              </a:buClr>
              <a:buSzPts val="1100"/>
              <a:buFont typeface="Arial"/>
              <a:buNone/>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Designed with accessibility in mind from the start.</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Color contrast following 1:4.5:1 ratio between the foreground content and the background content. Unless The content is large. If the text is large enough to exceed 18 pt. font size or, a contrast ratio of 3:1 can exist. </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Break up of  content and white spaces, using accordions when needed</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Improved form fields and Interaction flows </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Tap targets being minimum of 44 by 44px, button sizes, </a:t>
            </a:r>
            <a:r>
              <a:rPr lang="en-US" sz="1600" dirty="0" err="1">
                <a:solidFill>
                  <a:srgbClr val="24292E"/>
                </a:solidFill>
                <a:highlight>
                  <a:srgbClr val="FFFFFF"/>
                </a:highlight>
                <a:latin typeface="Arial" panose="020B0604020202020204" pitchFamily="34" charset="0"/>
                <a:ea typeface="Public Sans"/>
                <a:cs typeface="Arial" panose="020B0604020202020204" pitchFamily="34" charset="0"/>
                <a:sym typeface="Public Sans"/>
              </a:rPr>
              <a:t>etc</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0" lvl="0" indent="0" algn="l" rtl="0">
              <a:lnSpc>
                <a:spcPct val="115000"/>
              </a:lnSpc>
              <a:spcBef>
                <a:spcPts val="1000"/>
              </a:spcBef>
              <a:spcAft>
                <a:spcPts val="0"/>
              </a:spcAft>
              <a:buClr>
                <a:schemeClr val="dk1"/>
              </a:buClr>
              <a:buSzPts val="1100"/>
              <a:buFont typeface="Arial"/>
              <a:buNone/>
            </a:pP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0" lvl="0" indent="0" algn="l" rtl="0">
              <a:lnSpc>
                <a:spcPct val="115000"/>
              </a:lnSpc>
              <a:spcBef>
                <a:spcPts val="1000"/>
              </a:spcBef>
              <a:spcAft>
                <a:spcPts val="0"/>
              </a:spcAft>
              <a:buClr>
                <a:schemeClr val="dk1"/>
              </a:buClr>
              <a:buSzPts val="1100"/>
              <a:buFont typeface="Arial"/>
              <a:buNone/>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Based on the existing VA design system with modifications for native mobile.</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Our design system is based on the web version of  </a:t>
            </a:r>
            <a:r>
              <a:rPr lang="en-US" sz="1600" u="sng" dirty="0">
                <a:solidFill>
                  <a:srgbClr val="1155CC"/>
                </a:solidFill>
                <a:highlight>
                  <a:srgbClr val="FFFFFF"/>
                </a:highlight>
                <a:latin typeface="Arial" panose="020B0604020202020204" pitchFamily="34" charset="0"/>
                <a:ea typeface="Public Sans"/>
                <a:cs typeface="Arial" panose="020B0604020202020204" pitchFamily="34" charset="0"/>
                <a:sym typeface="Public Sans"/>
                <a:hlinkClick r:id="rId3">
                  <a:extLst>
                    <a:ext uri="{A12FA001-AC4F-418D-AE19-62706E023703}">
                      <ahyp:hlinkClr xmlns:ahyp="http://schemas.microsoft.com/office/drawing/2018/hyperlinkcolor" val="tx"/>
                    </a:ext>
                  </a:extLst>
                </a:hlinkClick>
              </a:rPr>
              <a:t>VA.gov Design System</a:t>
            </a: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 and </a:t>
            </a:r>
            <a:r>
              <a:rPr lang="en-US" sz="1600" u="sng" dirty="0">
                <a:solidFill>
                  <a:srgbClr val="1155CC"/>
                </a:solidFill>
                <a:highlight>
                  <a:srgbClr val="FFFFFF"/>
                </a:highlight>
                <a:latin typeface="Arial" panose="020B0604020202020204" pitchFamily="34" charset="0"/>
                <a:ea typeface="Public Sans"/>
                <a:cs typeface="Arial" panose="020B0604020202020204" pitchFamily="34" charset="0"/>
                <a:sym typeface="Public Sans"/>
                <a:hlinkClick r:id="rId4">
                  <a:extLst>
                    <a:ext uri="{A12FA001-AC4F-418D-AE19-62706E023703}">
                      <ahyp:hlinkClr xmlns:ahyp="http://schemas.microsoft.com/office/drawing/2018/hyperlinkcolor" val="tx"/>
                    </a:ext>
                  </a:extLst>
                </a:hlinkClick>
              </a:rPr>
              <a:t>U.S. Web Design System (USWDS)</a:t>
            </a: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 as well as use our react-native library which focuses on the mobile. We adopted  a lot of our designs to be high-level mobile components that could be used for both iOS/android</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We are also constantly refining beyond WCAG 2.0 and section 508 guidelines targeting 2.0 standards. </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Note that the current WCAG guideline does not have mobile rules but that does not mean we can skip or ignore it.</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0" lvl="0" indent="0" algn="l" rtl="0">
              <a:lnSpc>
                <a:spcPct val="115000"/>
              </a:lnSpc>
              <a:spcBef>
                <a:spcPts val="1000"/>
              </a:spcBef>
              <a:spcAft>
                <a:spcPts val="0"/>
              </a:spcAft>
              <a:buClr>
                <a:schemeClr val="dk1"/>
              </a:buClr>
              <a:buSzPts val="1100"/>
              <a:buFont typeface="Arial"/>
              <a:buNone/>
            </a:pP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0" lvl="0" indent="0" algn="l" rtl="0">
              <a:lnSpc>
                <a:spcPct val="115000"/>
              </a:lnSpc>
              <a:spcBef>
                <a:spcPts val="1000"/>
              </a:spcBef>
              <a:spcAft>
                <a:spcPts val="0"/>
              </a:spcAft>
              <a:buClr>
                <a:schemeClr val="dk1"/>
              </a:buClr>
              <a:buSzPts val="1100"/>
              <a:buFont typeface="Arial"/>
              <a:buNone/>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Things we did:</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Content takes center stage.</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Our Design philosophy is to let the content itself take center stage - icons and graphic elements are not prioritized.</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Content languages that eliminate language barriers or conflicts  over the screen reader</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Ensure content was understandable for those with cognitive disabilities.  This means fewer  blocks of text and more use of white space to reduce cognitive overloads</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Generous font sizing.</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Font sizing was on the generous side for maximum accessibility and ease of use for everyone (we have had Veterans of all ages comment on how easy it is to read)</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We went with a minimum of 17pt font as body and up to 24pt for the header.</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In fact in one of our research studies, “Big buttons with small words” was mentioned by a Veteran in a session.</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Go beyond guideline standards. For example: </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calling experience,  using my prior knowledge calling via an inside mobile app is very difficult for a person with a hearing loss. As some apps do not have a </a:t>
            </a:r>
            <a:r>
              <a:rPr lang="en-US" sz="1600" dirty="0" err="1">
                <a:solidFill>
                  <a:srgbClr val="24292E"/>
                </a:solidFill>
                <a:highlight>
                  <a:srgbClr val="FFFFFF"/>
                </a:highlight>
                <a:latin typeface="Arial" panose="020B0604020202020204" pitchFamily="34" charset="0"/>
                <a:ea typeface="Public Sans"/>
                <a:cs typeface="Arial" panose="020B0604020202020204" pitchFamily="34" charset="0"/>
                <a:sym typeface="Public Sans"/>
              </a:rPr>
              <a:t>callkit</a:t>
            </a: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 that allows the user to call outside of the app using their preferred method. We took one step forward by ensuring that the TTY option was there for those who use TTY with an external device by designing a component that also explains how to make calls using TTY if the user needed help with this step. </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1000"/>
              </a:spcBef>
              <a:spcAft>
                <a:spcPts val="100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Disabled buttons are usually bad practice when used incorrectly. For example, the greyed-out button would not pass color contrast. WCAG does make an attempt to ensure that color isn’t the only thing that coveys its purpose. We could have easily left this alone but we ended up pushing it further into adding a hint text explaining why the button is disabled. This alone helps our users to fully understand why they cannot continue next to their interaction flows.</a:t>
            </a:r>
            <a:endParaRPr sz="1600" b="1" dirty="0"/>
          </a:p>
        </p:txBody>
      </p:sp>
      <p:sp>
        <p:nvSpPr>
          <p:cNvPr id="170" name="Google Shape;170;geddd2ba8be_1_493: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edf9b8508b_2_2: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edf9b8508b_2_2: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sz="1600" b="1" dirty="0"/>
              <a:t>MELI</a:t>
            </a:r>
            <a:endParaRPr sz="1600" dirty="0"/>
          </a:p>
          <a:p>
            <a:pPr marL="0" lvl="0" indent="0" algn="l" rtl="0">
              <a:lnSpc>
                <a:spcPct val="115000"/>
              </a:lnSpc>
              <a:spcBef>
                <a:spcPts val="1000"/>
              </a:spcBef>
              <a:spcAft>
                <a:spcPts val="0"/>
              </a:spcAft>
              <a:buClr>
                <a:schemeClr val="dk1"/>
              </a:buClr>
              <a:buSzPts val="1100"/>
              <a:buFont typeface="Arial"/>
              <a:buNone/>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Improvement candidate: Form UX/UI</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Design audit surfaced accessibility &amp; UX shortcomings</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The original design for form fields didn’t respond well with larger text sizes when we enabled accessibility features like dynamic text</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Additionally content language like line 1, </a:t>
            </a:r>
            <a:r>
              <a:rPr lang="en-US" sz="1600" dirty="0" err="1">
                <a:solidFill>
                  <a:srgbClr val="24292E"/>
                </a:solidFill>
                <a:highlight>
                  <a:srgbClr val="FFFFFF"/>
                </a:highlight>
                <a:latin typeface="Arial" panose="020B0604020202020204" pitchFamily="34" charset="0"/>
                <a:ea typeface="Public Sans"/>
                <a:cs typeface="Arial" panose="020B0604020202020204" pitchFamily="34" charset="0"/>
                <a:sym typeface="Public Sans"/>
              </a:rPr>
              <a:t>etc</a:t>
            </a: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 would be confusing to users using screen readers. </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UX/UI wasn’t conducive for focused states &amp; field errors. We felt the focus stat removed the titled form that would be difficult to overcome if you had a cognitive disability. </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Updated to be compliant with better color contrast for low vision users. For example</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The white/grey background changed and the box outline made contrast easier to review forms. Additionally, we ensured the error and focus state outline be more evident to the user.</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The form field can be enlarged with dynamic text.</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914400" lvl="1" indent="-292100" algn="l" rtl="0">
              <a:lnSpc>
                <a:spcPct val="115000"/>
              </a:lnSpc>
              <a:spcBef>
                <a:spcPts val="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Languages used within each form are improved and easier to understand.</a:t>
            </a:r>
            <a:endParaRPr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endParaRPr>
          </a:p>
          <a:p>
            <a:pPr marL="457200" lvl="0" indent="-292100" algn="l" rtl="0">
              <a:lnSpc>
                <a:spcPct val="115000"/>
              </a:lnSpc>
              <a:spcBef>
                <a:spcPts val="1000"/>
              </a:spcBef>
              <a:spcAft>
                <a:spcPts val="0"/>
              </a:spcAft>
              <a:buClr>
                <a:srgbClr val="24292E"/>
              </a:buClr>
              <a:buSzPts val="1000"/>
              <a:buFont typeface="Public Sans"/>
              <a:buChar char="●"/>
            </a:pPr>
            <a:r>
              <a:rPr lang="en-US" sz="1600" dirty="0">
                <a:solidFill>
                  <a:srgbClr val="24292E"/>
                </a:solidFill>
                <a:highlight>
                  <a:srgbClr val="FFFFFF"/>
                </a:highlight>
                <a:latin typeface="Arial" panose="020B0604020202020204" pitchFamily="34" charset="0"/>
                <a:ea typeface="Public Sans"/>
                <a:cs typeface="Arial" panose="020B0604020202020204" pitchFamily="34" charset="0"/>
                <a:sym typeface="Public Sans"/>
              </a:rPr>
              <a:t> We used Google material design format, with helper text and field errors as part of our inspiration  additionally it had the affordance that could be applicable to both operating systems</a:t>
            </a:r>
            <a:endParaRPr sz="1600" b="1"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efdf1ee89e_0_21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efdf1ee89e_0_213: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dirty="0"/>
              <a:t>BESS</a:t>
            </a:r>
            <a:endParaRPr b="1" dirty="0"/>
          </a:p>
          <a:p>
            <a:pPr marL="457200" lvl="0" indent="-317500" algn="l" rtl="0">
              <a:spcBef>
                <a:spcPts val="480"/>
              </a:spcBef>
              <a:spcAft>
                <a:spcPts val="0"/>
              </a:spcAft>
              <a:buSzPts val="1400"/>
              <a:buChar char="-"/>
            </a:pPr>
            <a:r>
              <a:rPr lang="en-US" b="1" dirty="0"/>
              <a:t>feature requirements:</a:t>
            </a:r>
            <a:r>
              <a:rPr lang="en-US" dirty="0"/>
              <a:t> verifying feature requirements, including: UX/UI, API calls/data, loading, </a:t>
            </a:r>
            <a:r>
              <a:rPr lang="en-US" dirty="0" err="1"/>
              <a:t>etc</a:t>
            </a:r>
            <a:endParaRPr dirty="0"/>
          </a:p>
          <a:p>
            <a:pPr marL="457200" lvl="0" indent="-317500" algn="l" rtl="0">
              <a:spcBef>
                <a:spcPts val="0"/>
              </a:spcBef>
              <a:spcAft>
                <a:spcPts val="0"/>
              </a:spcAft>
              <a:buSzPts val="1400"/>
              <a:buChar char="-"/>
            </a:pPr>
            <a:r>
              <a:rPr lang="en-US" b="1" dirty="0"/>
              <a:t>Accessibility requirements: </a:t>
            </a:r>
            <a:r>
              <a:rPr lang="en-US" dirty="0"/>
              <a:t>verifying accessibility requirements that are unique to the feature</a:t>
            </a:r>
            <a:endParaRPr dirty="0"/>
          </a:p>
        </p:txBody>
      </p:sp>
      <p:sp>
        <p:nvSpPr>
          <p:cNvPr id="197" name="Google Shape;197;gefdf1ee89e_0_213: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6" name="Google Shape;16;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7" name="Google Shape;17;p4"/>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18" name="Google Shape;18;p4" descr="GSA Starmark logo"/>
          <p:cNvPicPr preferRelativeResize="0"/>
          <p:nvPr/>
        </p:nvPicPr>
        <p:blipFill rotWithShape="1">
          <a:blip r:embed="rId2">
            <a:alphaModFix/>
          </a:blip>
          <a:srcRect/>
          <a:stretch/>
        </p:blipFill>
        <p:spPr>
          <a:xfrm>
            <a:off x="6373042" y="3098800"/>
            <a:ext cx="939800" cy="939800"/>
          </a:xfrm>
          <a:prstGeom prst="rect">
            <a:avLst/>
          </a:prstGeom>
          <a:noFill/>
          <a:ln>
            <a:noFill/>
          </a:ln>
        </p:spPr>
      </p:pic>
      <p:pic>
        <p:nvPicPr>
          <p:cNvPr id="19" name="Google Shape;19;p4" descr="Seal of the CIO Council"/>
          <p:cNvPicPr preferRelativeResize="0"/>
          <p:nvPr/>
        </p:nvPicPr>
        <p:blipFill rotWithShape="1">
          <a:blip r:embed="rId3">
            <a:alphaModFix/>
          </a:blip>
          <a:srcRect/>
          <a:stretch/>
        </p:blipFill>
        <p:spPr>
          <a:xfrm>
            <a:off x="10602790" y="3059817"/>
            <a:ext cx="979610" cy="978070"/>
          </a:xfrm>
          <a:prstGeom prst="rect">
            <a:avLst/>
          </a:prstGeom>
          <a:noFill/>
          <a:ln>
            <a:noFill/>
          </a:ln>
        </p:spPr>
      </p:pic>
      <p:sp>
        <p:nvSpPr>
          <p:cNvPr id="20" name="Google Shape;20;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1" name="Google Shape;21;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22" name="Google Shape;22;p4"/>
          <p:cNvPicPr preferRelativeResize="0"/>
          <p:nvPr/>
        </p:nvPicPr>
        <p:blipFill rotWithShape="1">
          <a:blip r:embed="rId4">
            <a:alphaModFix/>
          </a:blip>
          <a:srcRect/>
          <a:stretch/>
        </p:blipFill>
        <p:spPr>
          <a:xfrm>
            <a:off x="7432443" y="3124551"/>
            <a:ext cx="906146" cy="913697"/>
          </a:xfrm>
          <a:prstGeom prst="rect">
            <a:avLst/>
          </a:prstGeom>
          <a:noFill/>
          <a:ln>
            <a:noFill/>
          </a:ln>
        </p:spPr>
      </p:pic>
      <p:pic>
        <p:nvPicPr>
          <p:cNvPr id="23" name="Google Shape;23;p4"/>
          <p:cNvPicPr preferRelativeResize="0"/>
          <p:nvPr/>
        </p:nvPicPr>
        <p:blipFill rotWithShape="1">
          <a:blip r:embed="rId5">
            <a:alphaModFix/>
          </a:blip>
          <a:srcRect/>
          <a:stretch/>
        </p:blipFill>
        <p:spPr>
          <a:xfrm>
            <a:off x="8458190" y="3133905"/>
            <a:ext cx="999251" cy="915980"/>
          </a:xfrm>
          <a:prstGeom prst="rect">
            <a:avLst/>
          </a:prstGeom>
          <a:noFill/>
          <a:ln>
            <a:noFill/>
          </a:ln>
        </p:spPr>
      </p:pic>
      <p:pic>
        <p:nvPicPr>
          <p:cNvPr id="24" name="Google Shape;24;p4"/>
          <p:cNvPicPr preferRelativeResize="0"/>
          <p:nvPr/>
        </p:nvPicPr>
        <p:blipFill rotWithShape="1">
          <a:blip r:embed="rId6">
            <a:alphaModFix/>
          </a:blip>
          <a:srcRect/>
          <a:stretch/>
        </p:blipFill>
        <p:spPr>
          <a:xfrm>
            <a:off x="9571328" y="3132310"/>
            <a:ext cx="917575" cy="9175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 Wide">
  <p:cSld name="Image Wide">
    <p:spTree>
      <p:nvGrpSpPr>
        <p:cNvPr id="1" name="Shape 79"/>
        <p:cNvGrpSpPr/>
        <p:nvPr/>
      </p:nvGrpSpPr>
      <p:grpSpPr>
        <a:xfrm>
          <a:off x="0" y="0"/>
          <a:ext cx="0" cy="0"/>
          <a:chOff x="0" y="0"/>
          <a:chExt cx="0" cy="0"/>
        </a:xfrm>
      </p:grpSpPr>
      <p:sp>
        <p:nvSpPr>
          <p:cNvPr id="80" name="Google Shape;80;geddd2ba8be_1_477"/>
          <p:cNvSpPr txBox="1">
            <a:spLocks noGrp="1"/>
          </p:cNvSpPr>
          <p:nvPr>
            <p:ph type="title"/>
          </p:nvPr>
        </p:nvSpPr>
        <p:spPr>
          <a:xfrm>
            <a:off x="609600" y="685800"/>
            <a:ext cx="10058400" cy="839700"/>
          </a:xfrm>
          <a:prstGeom prst="rect">
            <a:avLst/>
          </a:prstGeom>
          <a:noFill/>
          <a:ln>
            <a:noFill/>
          </a:ln>
        </p:spPr>
        <p:txBody>
          <a:bodyPr spcFirstLastPara="1" wrap="square" lIns="45700" tIns="45700" rIns="45700" bIns="45700" anchor="t" anchorCtr="0">
            <a:spAutoFit/>
          </a:bodyPr>
          <a:lstStyle>
            <a:lvl1pPr lvl="0" algn="l" rtl="0">
              <a:lnSpc>
                <a:spcPct val="100000"/>
              </a:lnSpc>
              <a:spcBef>
                <a:spcPts val="0"/>
              </a:spcBef>
              <a:spcAft>
                <a:spcPts val="0"/>
              </a:spcAft>
              <a:buClr>
                <a:schemeClr val="accent1"/>
              </a:buClr>
              <a:buSzPts val="3700"/>
              <a:buFont typeface="Bitter"/>
              <a:buNone/>
              <a:defRPr b="0" i="0">
                <a:latin typeface="Bitter"/>
                <a:ea typeface="Bitter"/>
                <a:cs typeface="Bitter"/>
                <a:sym typeface="Bitter"/>
              </a:defRPr>
            </a:lvl1pPr>
            <a:lvl2pPr lvl="1" algn="l" rtl="0">
              <a:lnSpc>
                <a:spcPct val="100000"/>
              </a:lnSpc>
              <a:spcBef>
                <a:spcPts val="0"/>
              </a:spcBef>
              <a:spcAft>
                <a:spcPts val="0"/>
              </a:spcAft>
              <a:buClr>
                <a:schemeClr val="accent1"/>
              </a:buClr>
              <a:buSzPts val="1900"/>
              <a:buNone/>
              <a:defRPr/>
            </a:lvl2pPr>
            <a:lvl3pPr lvl="2" algn="l" rtl="0">
              <a:lnSpc>
                <a:spcPct val="100000"/>
              </a:lnSpc>
              <a:spcBef>
                <a:spcPts val="0"/>
              </a:spcBef>
              <a:spcAft>
                <a:spcPts val="0"/>
              </a:spcAft>
              <a:buClr>
                <a:schemeClr val="accent1"/>
              </a:buClr>
              <a:buSzPts val="1900"/>
              <a:buNone/>
              <a:defRPr/>
            </a:lvl3pPr>
            <a:lvl4pPr lvl="3" algn="l" rtl="0">
              <a:lnSpc>
                <a:spcPct val="100000"/>
              </a:lnSpc>
              <a:spcBef>
                <a:spcPts val="0"/>
              </a:spcBef>
              <a:spcAft>
                <a:spcPts val="0"/>
              </a:spcAft>
              <a:buClr>
                <a:schemeClr val="accent1"/>
              </a:buClr>
              <a:buSzPts val="1900"/>
              <a:buNone/>
              <a:defRPr/>
            </a:lvl4pPr>
            <a:lvl5pPr lvl="4" algn="l" rtl="0">
              <a:lnSpc>
                <a:spcPct val="100000"/>
              </a:lnSpc>
              <a:spcBef>
                <a:spcPts val="0"/>
              </a:spcBef>
              <a:spcAft>
                <a:spcPts val="0"/>
              </a:spcAft>
              <a:buClr>
                <a:schemeClr val="accent1"/>
              </a:buClr>
              <a:buSzPts val="1900"/>
              <a:buNone/>
              <a:defRPr/>
            </a:lvl5pPr>
            <a:lvl6pPr lvl="5" algn="l" rtl="0">
              <a:lnSpc>
                <a:spcPct val="100000"/>
              </a:lnSpc>
              <a:spcBef>
                <a:spcPts val="0"/>
              </a:spcBef>
              <a:spcAft>
                <a:spcPts val="0"/>
              </a:spcAft>
              <a:buClr>
                <a:schemeClr val="accent1"/>
              </a:buClr>
              <a:buSzPts val="1900"/>
              <a:buNone/>
              <a:defRPr/>
            </a:lvl6pPr>
            <a:lvl7pPr lvl="6" algn="l" rtl="0">
              <a:lnSpc>
                <a:spcPct val="100000"/>
              </a:lnSpc>
              <a:spcBef>
                <a:spcPts val="0"/>
              </a:spcBef>
              <a:spcAft>
                <a:spcPts val="0"/>
              </a:spcAft>
              <a:buClr>
                <a:schemeClr val="accent1"/>
              </a:buClr>
              <a:buSzPts val="1900"/>
              <a:buNone/>
              <a:defRPr/>
            </a:lvl7pPr>
            <a:lvl8pPr lvl="7" algn="l" rtl="0">
              <a:lnSpc>
                <a:spcPct val="100000"/>
              </a:lnSpc>
              <a:spcBef>
                <a:spcPts val="0"/>
              </a:spcBef>
              <a:spcAft>
                <a:spcPts val="0"/>
              </a:spcAft>
              <a:buClr>
                <a:schemeClr val="accent1"/>
              </a:buClr>
              <a:buSzPts val="1900"/>
              <a:buNone/>
              <a:defRPr/>
            </a:lvl8pPr>
            <a:lvl9pPr lvl="8" algn="l" rtl="0">
              <a:lnSpc>
                <a:spcPct val="100000"/>
              </a:lnSpc>
              <a:spcBef>
                <a:spcPts val="0"/>
              </a:spcBef>
              <a:spcAft>
                <a:spcPts val="0"/>
              </a:spcAft>
              <a:buClr>
                <a:schemeClr val="accent1"/>
              </a:buClr>
              <a:buSzPts val="1900"/>
              <a:buNone/>
              <a:defRPr/>
            </a:lvl9pPr>
          </a:lstStyle>
          <a:p>
            <a:endParaRPr/>
          </a:p>
        </p:txBody>
      </p:sp>
      <p:sp>
        <p:nvSpPr>
          <p:cNvPr id="81" name="Google Shape;81;geddd2ba8be_1_477"/>
          <p:cNvSpPr txBox="1">
            <a:spLocks noGrp="1"/>
          </p:cNvSpPr>
          <p:nvPr>
            <p:ph type="body" idx="1"/>
          </p:nvPr>
        </p:nvSpPr>
        <p:spPr>
          <a:xfrm>
            <a:off x="0" y="1701801"/>
            <a:ext cx="12192000" cy="4470300"/>
          </a:xfrm>
          <a:prstGeom prst="rect">
            <a:avLst/>
          </a:prstGeom>
          <a:noFill/>
          <a:ln>
            <a:noFill/>
          </a:ln>
        </p:spPr>
        <p:txBody>
          <a:bodyPr spcFirstLastPara="1" wrap="square" lIns="45700" tIns="45700" rIns="45700" bIns="45700" anchor="t" anchorCtr="0">
            <a:noAutofit/>
          </a:bodyPr>
          <a:lstStyle>
            <a:lvl1pPr marL="457200" lvl="0" indent="-355600" algn="l" rtl="0">
              <a:lnSpc>
                <a:spcPct val="120000"/>
              </a:lnSpc>
              <a:spcBef>
                <a:spcPts val="800"/>
              </a:spcBef>
              <a:spcAft>
                <a:spcPts val="0"/>
              </a:spcAft>
              <a:buClr>
                <a:srgbClr val="454454"/>
              </a:buClr>
              <a:buSzPts val="2000"/>
              <a:buFont typeface="Arial"/>
              <a:buChar char="•"/>
              <a:defRPr sz="2000" b="0" i="0">
                <a:latin typeface="Arial" panose="020B0604020202020204" pitchFamily="34" charset="0"/>
                <a:ea typeface="Source Sans Pro"/>
                <a:cs typeface="Arial" panose="020B0604020202020204" pitchFamily="34" charset="0"/>
                <a:sym typeface="Source Sans Pro"/>
              </a:defRPr>
            </a:lvl1pPr>
            <a:lvl2pPr marL="914400" lvl="1" indent="-355600" algn="l" rtl="0">
              <a:lnSpc>
                <a:spcPct val="120000"/>
              </a:lnSpc>
              <a:spcBef>
                <a:spcPts val="800"/>
              </a:spcBef>
              <a:spcAft>
                <a:spcPts val="0"/>
              </a:spcAft>
              <a:buClr>
                <a:srgbClr val="454454"/>
              </a:buClr>
              <a:buSzPts val="2000"/>
              <a:buFont typeface="Arial"/>
              <a:buChar char="•"/>
              <a:defRPr sz="2000">
                <a:latin typeface="Source Sans Pro"/>
                <a:ea typeface="Source Sans Pro"/>
                <a:cs typeface="Source Sans Pro"/>
                <a:sym typeface="Source Sans Pro"/>
              </a:defRPr>
            </a:lvl2pPr>
            <a:lvl3pPr marL="1371600" lvl="2" indent="-355600" algn="l" rtl="0">
              <a:lnSpc>
                <a:spcPct val="120000"/>
              </a:lnSpc>
              <a:spcBef>
                <a:spcPts val="800"/>
              </a:spcBef>
              <a:spcAft>
                <a:spcPts val="0"/>
              </a:spcAft>
              <a:buClr>
                <a:srgbClr val="454454"/>
              </a:buClr>
              <a:buSzPts val="2000"/>
              <a:buFont typeface="Arial"/>
              <a:buChar char="•"/>
              <a:defRPr sz="2000">
                <a:latin typeface="Source Sans Pro"/>
                <a:ea typeface="Source Sans Pro"/>
                <a:cs typeface="Source Sans Pro"/>
                <a:sym typeface="Source Sans Pro"/>
              </a:defRPr>
            </a:lvl3pPr>
            <a:lvl4pPr marL="1828800" lvl="3" indent="-355600" algn="l" rtl="0">
              <a:lnSpc>
                <a:spcPct val="120000"/>
              </a:lnSpc>
              <a:spcBef>
                <a:spcPts val="800"/>
              </a:spcBef>
              <a:spcAft>
                <a:spcPts val="0"/>
              </a:spcAft>
              <a:buClr>
                <a:srgbClr val="454454"/>
              </a:buClr>
              <a:buSzPts val="2000"/>
              <a:buFont typeface="Arial"/>
              <a:buChar char="•"/>
              <a:defRPr sz="2000">
                <a:latin typeface="Source Sans Pro"/>
                <a:ea typeface="Source Sans Pro"/>
                <a:cs typeface="Source Sans Pro"/>
                <a:sym typeface="Source Sans Pro"/>
              </a:defRPr>
            </a:lvl4pPr>
            <a:lvl5pPr marL="2286000" lvl="4" indent="-355600" algn="l" rtl="0">
              <a:lnSpc>
                <a:spcPct val="120000"/>
              </a:lnSpc>
              <a:spcBef>
                <a:spcPts val="800"/>
              </a:spcBef>
              <a:spcAft>
                <a:spcPts val="0"/>
              </a:spcAft>
              <a:buClr>
                <a:srgbClr val="454454"/>
              </a:buClr>
              <a:buSzPts val="2000"/>
              <a:buFont typeface="Arial"/>
              <a:buChar char="•"/>
              <a:defRPr sz="2000">
                <a:latin typeface="Source Sans Pro"/>
                <a:ea typeface="Source Sans Pro"/>
                <a:cs typeface="Source Sans Pro"/>
                <a:sym typeface="Source Sans Pro"/>
              </a:defRPr>
            </a:lvl5pPr>
            <a:lvl6pPr marL="2743200" lvl="5" indent="-349250" algn="l" rtl="0">
              <a:lnSpc>
                <a:spcPct val="120000"/>
              </a:lnSpc>
              <a:spcBef>
                <a:spcPts val="800"/>
              </a:spcBef>
              <a:spcAft>
                <a:spcPts val="0"/>
              </a:spcAft>
              <a:buClr>
                <a:srgbClr val="454454"/>
              </a:buClr>
              <a:buSzPts val="1900"/>
              <a:buChar char="■"/>
              <a:defRPr sz="1900"/>
            </a:lvl6pPr>
            <a:lvl7pPr marL="3200400" lvl="6" indent="-349250" algn="l" rtl="0">
              <a:lnSpc>
                <a:spcPct val="120000"/>
              </a:lnSpc>
              <a:spcBef>
                <a:spcPts val="800"/>
              </a:spcBef>
              <a:spcAft>
                <a:spcPts val="0"/>
              </a:spcAft>
              <a:buClr>
                <a:srgbClr val="454454"/>
              </a:buClr>
              <a:buSzPts val="1900"/>
              <a:buChar char="●"/>
              <a:defRPr sz="1900"/>
            </a:lvl7pPr>
            <a:lvl8pPr marL="3657600" lvl="7" indent="-349250" algn="l" rtl="0">
              <a:lnSpc>
                <a:spcPct val="120000"/>
              </a:lnSpc>
              <a:spcBef>
                <a:spcPts val="800"/>
              </a:spcBef>
              <a:spcAft>
                <a:spcPts val="0"/>
              </a:spcAft>
              <a:buClr>
                <a:srgbClr val="454454"/>
              </a:buClr>
              <a:buSzPts val="1900"/>
              <a:buChar char="○"/>
              <a:defRPr sz="1900"/>
            </a:lvl8pPr>
            <a:lvl9pPr marL="4114800" lvl="8" indent="-349250" algn="l" rtl="0">
              <a:lnSpc>
                <a:spcPct val="120000"/>
              </a:lnSpc>
              <a:spcBef>
                <a:spcPts val="800"/>
              </a:spcBef>
              <a:spcAft>
                <a:spcPts val="0"/>
              </a:spcAft>
              <a:buClr>
                <a:srgbClr val="454454"/>
              </a:buClr>
              <a:buSzPts val="1900"/>
              <a:buChar char="■"/>
              <a:defRPr sz="1900"/>
            </a:lvl9pPr>
          </a:lstStyle>
          <a:p>
            <a:endParaRPr dirty="0"/>
          </a:p>
        </p:txBody>
      </p:sp>
      <p:sp>
        <p:nvSpPr>
          <p:cNvPr id="82" name="Google Shape;82;geddd2ba8be_1_477"/>
          <p:cNvSpPr txBox="1">
            <a:spLocks noGrp="1"/>
          </p:cNvSpPr>
          <p:nvPr>
            <p:ph type="sldNum" idx="12"/>
          </p:nvPr>
        </p:nvSpPr>
        <p:spPr>
          <a:xfrm>
            <a:off x="11307327" y="6400414"/>
            <a:ext cx="275100" cy="276900"/>
          </a:xfrm>
          <a:prstGeom prst="rect">
            <a:avLst/>
          </a:prstGeom>
          <a:noFill/>
          <a:ln>
            <a:noFill/>
          </a:ln>
        </p:spPr>
        <p:txBody>
          <a:bodyPr spcFirstLastPara="1" wrap="square" lIns="45700" tIns="45700" rIns="45700" bIns="45700" anchor="ctr" anchorCtr="0">
            <a:noAutofit/>
          </a:bodyPr>
          <a:lstStyle>
            <a:lvl1pPr marL="0" lvl="0" indent="0" algn="r" rtl="0">
              <a:spcBef>
                <a:spcPts val="0"/>
              </a:spcBef>
              <a:buNone/>
              <a:defRPr sz="1200">
                <a:solidFill>
                  <a:srgbClr val="7F8EA3"/>
                </a:solidFill>
                <a:latin typeface="Avenir"/>
                <a:ea typeface="Avenir"/>
                <a:cs typeface="Avenir"/>
                <a:sym typeface="Avenir"/>
              </a:defRPr>
            </a:lvl1pPr>
            <a:lvl2pPr marL="0" lvl="1" indent="0" algn="r" rtl="0">
              <a:spcBef>
                <a:spcPts val="0"/>
              </a:spcBef>
              <a:buNone/>
              <a:defRPr sz="1200">
                <a:solidFill>
                  <a:srgbClr val="7F8EA3"/>
                </a:solidFill>
                <a:latin typeface="Avenir"/>
                <a:ea typeface="Avenir"/>
                <a:cs typeface="Avenir"/>
                <a:sym typeface="Avenir"/>
              </a:defRPr>
            </a:lvl2pPr>
            <a:lvl3pPr marL="0" lvl="2" indent="0" algn="r" rtl="0">
              <a:spcBef>
                <a:spcPts val="0"/>
              </a:spcBef>
              <a:buNone/>
              <a:defRPr sz="1200">
                <a:solidFill>
                  <a:srgbClr val="7F8EA3"/>
                </a:solidFill>
                <a:latin typeface="Avenir"/>
                <a:ea typeface="Avenir"/>
                <a:cs typeface="Avenir"/>
                <a:sym typeface="Avenir"/>
              </a:defRPr>
            </a:lvl3pPr>
            <a:lvl4pPr marL="0" lvl="3" indent="0" algn="r" rtl="0">
              <a:spcBef>
                <a:spcPts val="0"/>
              </a:spcBef>
              <a:buNone/>
              <a:defRPr sz="1200">
                <a:solidFill>
                  <a:srgbClr val="7F8EA3"/>
                </a:solidFill>
                <a:latin typeface="Avenir"/>
                <a:ea typeface="Avenir"/>
                <a:cs typeface="Avenir"/>
                <a:sym typeface="Avenir"/>
              </a:defRPr>
            </a:lvl4pPr>
            <a:lvl5pPr marL="0" lvl="4" indent="0" algn="r" rtl="0">
              <a:spcBef>
                <a:spcPts val="0"/>
              </a:spcBef>
              <a:buNone/>
              <a:defRPr sz="1200">
                <a:solidFill>
                  <a:srgbClr val="7F8EA3"/>
                </a:solidFill>
                <a:latin typeface="Avenir"/>
                <a:ea typeface="Avenir"/>
                <a:cs typeface="Avenir"/>
                <a:sym typeface="Avenir"/>
              </a:defRPr>
            </a:lvl5pPr>
            <a:lvl6pPr marL="0" lvl="5" indent="0" algn="r" rtl="0">
              <a:spcBef>
                <a:spcPts val="0"/>
              </a:spcBef>
              <a:buNone/>
              <a:defRPr sz="1200">
                <a:solidFill>
                  <a:srgbClr val="7F8EA3"/>
                </a:solidFill>
                <a:latin typeface="Avenir"/>
                <a:ea typeface="Avenir"/>
                <a:cs typeface="Avenir"/>
                <a:sym typeface="Avenir"/>
              </a:defRPr>
            </a:lvl6pPr>
            <a:lvl7pPr marL="0" lvl="6" indent="0" algn="r" rtl="0">
              <a:spcBef>
                <a:spcPts val="0"/>
              </a:spcBef>
              <a:buNone/>
              <a:defRPr sz="1200">
                <a:solidFill>
                  <a:srgbClr val="7F8EA3"/>
                </a:solidFill>
                <a:latin typeface="Avenir"/>
                <a:ea typeface="Avenir"/>
                <a:cs typeface="Avenir"/>
                <a:sym typeface="Avenir"/>
              </a:defRPr>
            </a:lvl7pPr>
            <a:lvl8pPr marL="0" lvl="7" indent="0" algn="r" rtl="0">
              <a:spcBef>
                <a:spcPts val="0"/>
              </a:spcBef>
              <a:buNone/>
              <a:defRPr sz="1200">
                <a:solidFill>
                  <a:srgbClr val="7F8EA3"/>
                </a:solidFill>
                <a:latin typeface="Avenir"/>
                <a:ea typeface="Avenir"/>
                <a:cs typeface="Avenir"/>
                <a:sym typeface="Avenir"/>
              </a:defRPr>
            </a:lvl8pPr>
            <a:lvl9pPr marL="0" lvl="8" indent="0" algn="r" rtl="0">
              <a:spcBef>
                <a:spcPts val="0"/>
              </a:spcBef>
              <a:buNone/>
              <a:defRPr sz="12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sz="800">
              <a:solidFill>
                <a:srgbClr val="006197"/>
              </a:solidFill>
              <a:latin typeface="Arial"/>
              <a:ea typeface="Arial"/>
              <a:cs typeface="Arial"/>
              <a:sym typeface="Arial"/>
            </a:endParaRPr>
          </a:p>
        </p:txBody>
      </p:sp>
      <p:sp>
        <p:nvSpPr>
          <p:cNvPr id="83" name="Google Shape;83;geddd2ba8be_1_477"/>
          <p:cNvSpPr txBox="1">
            <a:spLocks noGrp="1"/>
          </p:cNvSpPr>
          <p:nvPr>
            <p:ph type="body" idx="2"/>
          </p:nvPr>
        </p:nvSpPr>
        <p:spPr>
          <a:xfrm>
            <a:off x="609600" y="330200"/>
            <a:ext cx="10058400" cy="355500"/>
          </a:xfrm>
          <a:prstGeom prst="rect">
            <a:avLst/>
          </a:prstGeom>
          <a:noFill/>
          <a:ln>
            <a:noFill/>
          </a:ln>
        </p:spPr>
        <p:txBody>
          <a:bodyPr spcFirstLastPara="1" wrap="square" lIns="45700" tIns="45700" rIns="45700" bIns="45700" anchor="t" anchorCtr="0">
            <a:noAutofit/>
          </a:bodyPr>
          <a:lstStyle>
            <a:lvl1pPr marL="457200" lvl="0" indent="-463550" algn="l" rtl="0">
              <a:lnSpc>
                <a:spcPct val="120000"/>
              </a:lnSpc>
              <a:spcBef>
                <a:spcPts val="800"/>
              </a:spcBef>
              <a:spcAft>
                <a:spcPts val="0"/>
              </a:spcAft>
              <a:buClr>
                <a:srgbClr val="454454"/>
              </a:buClr>
              <a:buSzPts val="3700"/>
              <a:buFont typeface="Source Sans Pro"/>
              <a:buChar char="●"/>
              <a:defRPr sz="1900" b="0" i="0">
                <a:latin typeface="Arial" panose="020B0604020202020204" pitchFamily="34" charset="0"/>
                <a:ea typeface="Source Sans Pro"/>
                <a:cs typeface="Arial" panose="020B0604020202020204" pitchFamily="34" charset="0"/>
                <a:sym typeface="Source Sans Pro"/>
              </a:defRPr>
            </a:lvl1pPr>
            <a:lvl2pPr marL="914400" lvl="1" indent="-349250" algn="l" rtl="0">
              <a:lnSpc>
                <a:spcPct val="120000"/>
              </a:lnSpc>
              <a:spcBef>
                <a:spcPts val="800"/>
              </a:spcBef>
              <a:spcAft>
                <a:spcPts val="0"/>
              </a:spcAft>
              <a:buClr>
                <a:srgbClr val="454454"/>
              </a:buClr>
              <a:buSzPts val="1900"/>
              <a:buChar char="○"/>
              <a:defRPr sz="1900"/>
            </a:lvl2pPr>
            <a:lvl3pPr marL="1371600" lvl="2" indent="-349250" algn="l" rtl="0">
              <a:lnSpc>
                <a:spcPct val="120000"/>
              </a:lnSpc>
              <a:spcBef>
                <a:spcPts val="800"/>
              </a:spcBef>
              <a:spcAft>
                <a:spcPts val="0"/>
              </a:spcAft>
              <a:buClr>
                <a:srgbClr val="454454"/>
              </a:buClr>
              <a:buSzPts val="1900"/>
              <a:buChar char="■"/>
              <a:defRPr sz="1900"/>
            </a:lvl3pPr>
            <a:lvl4pPr marL="1828800" lvl="3" indent="-349250" algn="l" rtl="0">
              <a:lnSpc>
                <a:spcPct val="120000"/>
              </a:lnSpc>
              <a:spcBef>
                <a:spcPts val="800"/>
              </a:spcBef>
              <a:spcAft>
                <a:spcPts val="0"/>
              </a:spcAft>
              <a:buClr>
                <a:srgbClr val="454454"/>
              </a:buClr>
              <a:buSzPts val="1900"/>
              <a:buChar char="●"/>
              <a:defRPr sz="1900"/>
            </a:lvl4pPr>
            <a:lvl5pPr marL="2286000" lvl="4" indent="-349250" algn="l" rtl="0">
              <a:lnSpc>
                <a:spcPct val="120000"/>
              </a:lnSpc>
              <a:spcBef>
                <a:spcPts val="800"/>
              </a:spcBef>
              <a:spcAft>
                <a:spcPts val="0"/>
              </a:spcAft>
              <a:buClr>
                <a:srgbClr val="454454"/>
              </a:buClr>
              <a:buSzPts val="1900"/>
              <a:buChar char="○"/>
              <a:defRPr sz="1900"/>
            </a:lvl5pPr>
            <a:lvl6pPr marL="2743200" lvl="5" indent="-349250" algn="l" rtl="0">
              <a:lnSpc>
                <a:spcPct val="120000"/>
              </a:lnSpc>
              <a:spcBef>
                <a:spcPts val="800"/>
              </a:spcBef>
              <a:spcAft>
                <a:spcPts val="0"/>
              </a:spcAft>
              <a:buClr>
                <a:srgbClr val="454454"/>
              </a:buClr>
              <a:buSzPts val="1900"/>
              <a:buChar char="■"/>
              <a:defRPr sz="1900"/>
            </a:lvl6pPr>
            <a:lvl7pPr marL="3200400" lvl="6" indent="-349250" algn="l" rtl="0">
              <a:lnSpc>
                <a:spcPct val="120000"/>
              </a:lnSpc>
              <a:spcBef>
                <a:spcPts val="800"/>
              </a:spcBef>
              <a:spcAft>
                <a:spcPts val="0"/>
              </a:spcAft>
              <a:buClr>
                <a:srgbClr val="454454"/>
              </a:buClr>
              <a:buSzPts val="1900"/>
              <a:buChar char="●"/>
              <a:defRPr sz="1900"/>
            </a:lvl7pPr>
            <a:lvl8pPr marL="3657600" lvl="7" indent="-349250" algn="l" rtl="0">
              <a:lnSpc>
                <a:spcPct val="120000"/>
              </a:lnSpc>
              <a:spcBef>
                <a:spcPts val="800"/>
              </a:spcBef>
              <a:spcAft>
                <a:spcPts val="0"/>
              </a:spcAft>
              <a:buClr>
                <a:srgbClr val="454454"/>
              </a:buClr>
              <a:buSzPts val="1900"/>
              <a:buChar char="○"/>
              <a:defRPr sz="1900"/>
            </a:lvl8pPr>
            <a:lvl9pPr marL="4114800" lvl="8" indent="-349250" algn="l" rtl="0">
              <a:lnSpc>
                <a:spcPct val="120000"/>
              </a:lnSpc>
              <a:spcBef>
                <a:spcPts val="800"/>
              </a:spcBef>
              <a:spcAft>
                <a:spcPts val="0"/>
              </a:spcAft>
              <a:buClr>
                <a:srgbClr val="454454"/>
              </a:buClr>
              <a:buSzPts val="1900"/>
              <a:buChar char="■"/>
              <a:defRPr sz="1900"/>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No Logos">
  <p:cSld name="Title Slide No Logos">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7" name="Google Shape;27;p7"/>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8" name="Google Shape;28;p7"/>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9" name="Google Shape;29;p7"/>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0" name="Google Shape;30;p7"/>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457200" y="1371600"/>
            <a:ext cx="11277600" cy="49377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40" name="Google Shape;40;p6"/>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2 Content Columns + Headings">
  <p:cSld name="Title and 2 Content Columns + Headings">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8" name="Google Shape;48;p9"/>
          <p:cNvSpPr txBox="1">
            <a:spLocks noGrp="1"/>
          </p:cNvSpPr>
          <p:nvPr>
            <p:ph type="body" idx="1"/>
          </p:nvPr>
        </p:nvSpPr>
        <p:spPr>
          <a:xfrm>
            <a:off x="457200" y="1371600"/>
            <a:ext cx="5486400" cy="76200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9" name="Google Shape;49;p9"/>
          <p:cNvSpPr txBox="1">
            <a:spLocks noGrp="1"/>
          </p:cNvSpPr>
          <p:nvPr>
            <p:ph type="body" idx="2"/>
          </p:nvPr>
        </p:nvSpPr>
        <p:spPr>
          <a:xfrm>
            <a:off x="457200" y="2286000"/>
            <a:ext cx="548640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0" name="Google Shape;50;p9"/>
          <p:cNvSpPr txBox="1">
            <a:spLocks noGrp="1"/>
          </p:cNvSpPr>
          <p:nvPr>
            <p:ph type="body" idx="3"/>
          </p:nvPr>
        </p:nvSpPr>
        <p:spPr>
          <a:xfrm>
            <a:off x="6250806" y="1371600"/>
            <a:ext cx="5486400" cy="762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1" name="Google Shape;51;p9"/>
          <p:cNvSpPr txBox="1">
            <a:spLocks noGrp="1"/>
          </p:cNvSpPr>
          <p:nvPr>
            <p:ph type="body" idx="4"/>
          </p:nvPr>
        </p:nvSpPr>
        <p:spPr>
          <a:xfrm>
            <a:off x="6248400" y="2286000"/>
            <a:ext cx="5486400" cy="4038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2" name="Google Shape;52;p9"/>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3 Content Columns">
  <p:cSld name="Title and 3 Content Columns">
    <p:spTree>
      <p:nvGrpSpPr>
        <p:cNvPr id="1" name="Shape 53"/>
        <p:cNvGrpSpPr/>
        <p:nvPr/>
      </p:nvGrpSpPr>
      <p:grpSpPr>
        <a:xfrm>
          <a:off x="0" y="0"/>
          <a:ext cx="0" cy="0"/>
          <a:chOff x="0" y="0"/>
          <a:chExt cx="0" cy="0"/>
        </a:xfrm>
      </p:grpSpPr>
      <p:sp>
        <p:nvSpPr>
          <p:cNvPr id="54" name="Google Shape;54;p10"/>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5" name="Google Shape;55;p10"/>
          <p:cNvSpPr txBox="1">
            <a:spLocks noGrp="1"/>
          </p:cNvSpPr>
          <p:nvPr>
            <p:ph type="body" idx="1"/>
          </p:nvPr>
        </p:nvSpPr>
        <p:spPr>
          <a:xfrm>
            <a:off x="457200" y="1371600"/>
            <a:ext cx="347472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6" name="Google Shape;56;p10"/>
          <p:cNvSpPr txBox="1">
            <a:spLocks noGrp="1"/>
          </p:cNvSpPr>
          <p:nvPr>
            <p:ph type="body" idx="2"/>
          </p:nvPr>
        </p:nvSpPr>
        <p:spPr>
          <a:xfrm>
            <a:off x="435864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7" name="Google Shape;57;p10"/>
          <p:cNvSpPr txBox="1">
            <a:spLocks noGrp="1"/>
          </p:cNvSpPr>
          <p:nvPr>
            <p:ph type="body" idx="3"/>
          </p:nvPr>
        </p:nvSpPr>
        <p:spPr>
          <a:xfrm>
            <a:off x="822960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8" name="Google Shape;58;p10"/>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3 Content Columns + Headings">
  <p:cSld name="Title and 3 Content Columns + Headings">
    <p:spTree>
      <p:nvGrpSpPr>
        <p:cNvPr id="1" name="Shape 59"/>
        <p:cNvGrpSpPr/>
        <p:nvPr/>
      </p:nvGrpSpPr>
      <p:grpSpPr>
        <a:xfrm>
          <a:off x="0" y="0"/>
          <a:ext cx="0" cy="0"/>
          <a:chOff x="0" y="0"/>
          <a:chExt cx="0" cy="0"/>
        </a:xfrm>
      </p:grpSpPr>
      <p:sp>
        <p:nvSpPr>
          <p:cNvPr id="60" name="Google Shape;60;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1" name="Google Shape;61;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2" name="Google Shape;62;p11"/>
          <p:cNvSpPr txBox="1">
            <a:spLocks noGrp="1"/>
          </p:cNvSpPr>
          <p:nvPr>
            <p:ph type="body" idx="2"/>
          </p:nvPr>
        </p:nvSpPr>
        <p:spPr>
          <a:xfrm>
            <a:off x="4572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3" name="Google Shape;63;p11"/>
          <p:cNvSpPr txBox="1">
            <a:spLocks noGrp="1"/>
          </p:cNvSpPr>
          <p:nvPr>
            <p:ph type="body" idx="3"/>
          </p:nvPr>
        </p:nvSpPr>
        <p:spPr>
          <a:xfrm>
            <a:off x="4358640" y="137480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4" name="Google Shape;64;p11"/>
          <p:cNvSpPr txBox="1">
            <a:spLocks noGrp="1"/>
          </p:cNvSpPr>
          <p:nvPr>
            <p:ph type="body" idx="4"/>
          </p:nvPr>
        </p:nvSpPr>
        <p:spPr>
          <a:xfrm>
            <a:off x="435864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5" name="Google Shape;65;p11"/>
          <p:cNvSpPr txBox="1">
            <a:spLocks noGrp="1"/>
          </p:cNvSpPr>
          <p:nvPr>
            <p:ph type="body" idx="5"/>
          </p:nvPr>
        </p:nvSpPr>
        <p:spPr>
          <a:xfrm>
            <a:off x="82296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6" name="Google Shape;66;p11"/>
          <p:cNvSpPr txBox="1">
            <a:spLocks noGrp="1"/>
          </p:cNvSpPr>
          <p:nvPr>
            <p:ph type="body" idx="6"/>
          </p:nvPr>
        </p:nvSpPr>
        <p:spPr>
          <a:xfrm>
            <a:off x="82296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7" name="Google Shape;67;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70" name="Google Shape;70;p12"/>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 2/3">
  <p:cSld name="Image 2/3">
    <p:spTree>
      <p:nvGrpSpPr>
        <p:cNvPr id="1" name="Shape 71"/>
        <p:cNvGrpSpPr/>
        <p:nvPr/>
      </p:nvGrpSpPr>
      <p:grpSpPr>
        <a:xfrm>
          <a:off x="0" y="0"/>
          <a:ext cx="0" cy="0"/>
          <a:chOff x="0" y="0"/>
          <a:chExt cx="0" cy="0"/>
        </a:xfrm>
      </p:grpSpPr>
      <p:sp>
        <p:nvSpPr>
          <p:cNvPr id="72" name="Google Shape;72;geddd2ba8be_1_153"/>
          <p:cNvSpPr txBox="1">
            <a:spLocks noGrp="1"/>
          </p:cNvSpPr>
          <p:nvPr>
            <p:ph type="title"/>
          </p:nvPr>
        </p:nvSpPr>
        <p:spPr>
          <a:xfrm>
            <a:off x="609600" y="685797"/>
            <a:ext cx="3429300" cy="1314300"/>
          </a:xfrm>
          <a:prstGeom prst="rect">
            <a:avLst/>
          </a:prstGeom>
          <a:noFill/>
          <a:ln>
            <a:noFill/>
          </a:ln>
        </p:spPr>
        <p:txBody>
          <a:bodyPr spcFirstLastPara="1" wrap="square" lIns="45700" tIns="45700" rIns="45700" bIns="45700" anchor="t" anchorCtr="0">
            <a:spAutoFit/>
          </a:bodyPr>
          <a:lstStyle>
            <a:lvl1pPr lvl="0" algn="l" rtl="0">
              <a:lnSpc>
                <a:spcPct val="100000"/>
              </a:lnSpc>
              <a:spcBef>
                <a:spcPts val="0"/>
              </a:spcBef>
              <a:spcAft>
                <a:spcPts val="0"/>
              </a:spcAft>
              <a:buClr>
                <a:schemeClr val="accent1"/>
              </a:buClr>
              <a:buSzPts val="37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900"/>
              <a:buNone/>
              <a:defRPr/>
            </a:lvl2pPr>
            <a:lvl3pPr lvl="2" algn="l" rtl="0">
              <a:lnSpc>
                <a:spcPct val="100000"/>
              </a:lnSpc>
              <a:spcBef>
                <a:spcPts val="0"/>
              </a:spcBef>
              <a:spcAft>
                <a:spcPts val="0"/>
              </a:spcAft>
              <a:buClr>
                <a:schemeClr val="accent1"/>
              </a:buClr>
              <a:buSzPts val="1900"/>
              <a:buNone/>
              <a:defRPr/>
            </a:lvl3pPr>
            <a:lvl4pPr lvl="3" algn="l" rtl="0">
              <a:lnSpc>
                <a:spcPct val="100000"/>
              </a:lnSpc>
              <a:spcBef>
                <a:spcPts val="0"/>
              </a:spcBef>
              <a:spcAft>
                <a:spcPts val="0"/>
              </a:spcAft>
              <a:buClr>
                <a:schemeClr val="accent1"/>
              </a:buClr>
              <a:buSzPts val="1900"/>
              <a:buNone/>
              <a:defRPr/>
            </a:lvl4pPr>
            <a:lvl5pPr lvl="4" algn="l" rtl="0">
              <a:lnSpc>
                <a:spcPct val="100000"/>
              </a:lnSpc>
              <a:spcBef>
                <a:spcPts val="0"/>
              </a:spcBef>
              <a:spcAft>
                <a:spcPts val="0"/>
              </a:spcAft>
              <a:buClr>
                <a:schemeClr val="accent1"/>
              </a:buClr>
              <a:buSzPts val="1900"/>
              <a:buNone/>
              <a:defRPr/>
            </a:lvl5pPr>
            <a:lvl6pPr lvl="5" algn="l" rtl="0">
              <a:lnSpc>
                <a:spcPct val="100000"/>
              </a:lnSpc>
              <a:spcBef>
                <a:spcPts val="0"/>
              </a:spcBef>
              <a:spcAft>
                <a:spcPts val="0"/>
              </a:spcAft>
              <a:buClr>
                <a:schemeClr val="accent1"/>
              </a:buClr>
              <a:buSzPts val="1900"/>
              <a:buNone/>
              <a:defRPr/>
            </a:lvl6pPr>
            <a:lvl7pPr lvl="6" algn="l" rtl="0">
              <a:lnSpc>
                <a:spcPct val="100000"/>
              </a:lnSpc>
              <a:spcBef>
                <a:spcPts val="0"/>
              </a:spcBef>
              <a:spcAft>
                <a:spcPts val="0"/>
              </a:spcAft>
              <a:buClr>
                <a:schemeClr val="accent1"/>
              </a:buClr>
              <a:buSzPts val="1900"/>
              <a:buNone/>
              <a:defRPr/>
            </a:lvl7pPr>
            <a:lvl8pPr lvl="7" algn="l" rtl="0">
              <a:lnSpc>
                <a:spcPct val="100000"/>
              </a:lnSpc>
              <a:spcBef>
                <a:spcPts val="0"/>
              </a:spcBef>
              <a:spcAft>
                <a:spcPts val="0"/>
              </a:spcAft>
              <a:buClr>
                <a:schemeClr val="accent1"/>
              </a:buClr>
              <a:buSzPts val="1900"/>
              <a:buNone/>
              <a:defRPr/>
            </a:lvl8pPr>
            <a:lvl9pPr lvl="8" algn="l" rtl="0">
              <a:lnSpc>
                <a:spcPct val="100000"/>
              </a:lnSpc>
              <a:spcBef>
                <a:spcPts val="0"/>
              </a:spcBef>
              <a:spcAft>
                <a:spcPts val="0"/>
              </a:spcAft>
              <a:buClr>
                <a:schemeClr val="accent1"/>
              </a:buClr>
              <a:buSzPts val="1900"/>
              <a:buNone/>
              <a:defRPr/>
            </a:lvl9pPr>
          </a:lstStyle>
          <a:p>
            <a:endParaRPr/>
          </a:p>
        </p:txBody>
      </p:sp>
      <p:sp>
        <p:nvSpPr>
          <p:cNvPr id="73" name="Google Shape;73;geddd2ba8be_1_153"/>
          <p:cNvSpPr txBox="1">
            <a:spLocks noGrp="1"/>
          </p:cNvSpPr>
          <p:nvPr>
            <p:ph type="body" idx="1"/>
          </p:nvPr>
        </p:nvSpPr>
        <p:spPr>
          <a:xfrm>
            <a:off x="4495800" y="0"/>
            <a:ext cx="7695900" cy="6172500"/>
          </a:xfrm>
          <a:prstGeom prst="rect">
            <a:avLst/>
          </a:prstGeom>
          <a:noFill/>
          <a:ln>
            <a:noFill/>
          </a:ln>
        </p:spPr>
        <p:txBody>
          <a:bodyPr spcFirstLastPara="1" wrap="square" lIns="45700" tIns="45700" rIns="45700" bIns="45700" anchor="t" anchorCtr="0">
            <a:noAutofit/>
          </a:bodyPr>
          <a:lstStyle>
            <a:lvl1pPr marL="457200" lvl="0" indent="-355600" algn="l" rtl="0">
              <a:lnSpc>
                <a:spcPct val="120000"/>
              </a:lnSpc>
              <a:spcBef>
                <a:spcPts val="800"/>
              </a:spcBef>
              <a:spcAft>
                <a:spcPts val="0"/>
              </a:spcAft>
              <a:buClr>
                <a:srgbClr val="454454"/>
              </a:buClr>
              <a:buSzPts val="2000"/>
              <a:buFont typeface="Arial"/>
              <a:buChar char="•"/>
              <a:defRPr sz="2000" b="0" i="0">
                <a:latin typeface="Arial" panose="020B0604020202020204" pitchFamily="34" charset="0"/>
                <a:ea typeface="Source Sans Pro"/>
                <a:cs typeface="Arial" panose="020B0604020202020204" pitchFamily="34" charset="0"/>
                <a:sym typeface="Source Sans Pro"/>
              </a:defRPr>
            </a:lvl1pPr>
            <a:lvl2pPr marL="914400" lvl="1" indent="-355600" algn="l" rtl="0">
              <a:lnSpc>
                <a:spcPct val="120000"/>
              </a:lnSpc>
              <a:spcBef>
                <a:spcPts val="800"/>
              </a:spcBef>
              <a:spcAft>
                <a:spcPts val="0"/>
              </a:spcAft>
              <a:buClr>
                <a:srgbClr val="454454"/>
              </a:buClr>
              <a:buSzPts val="2000"/>
              <a:buFont typeface="Arial"/>
              <a:buChar char="•"/>
              <a:defRPr sz="2000">
                <a:latin typeface="Source Sans Pro"/>
                <a:ea typeface="Source Sans Pro"/>
                <a:cs typeface="Source Sans Pro"/>
                <a:sym typeface="Source Sans Pro"/>
              </a:defRPr>
            </a:lvl2pPr>
            <a:lvl3pPr marL="1371600" lvl="2" indent="-355600" algn="l" rtl="0">
              <a:lnSpc>
                <a:spcPct val="120000"/>
              </a:lnSpc>
              <a:spcBef>
                <a:spcPts val="800"/>
              </a:spcBef>
              <a:spcAft>
                <a:spcPts val="0"/>
              </a:spcAft>
              <a:buClr>
                <a:srgbClr val="454454"/>
              </a:buClr>
              <a:buSzPts val="2000"/>
              <a:buFont typeface="Arial"/>
              <a:buChar char="•"/>
              <a:defRPr sz="2000">
                <a:latin typeface="Source Sans Pro"/>
                <a:ea typeface="Source Sans Pro"/>
                <a:cs typeface="Source Sans Pro"/>
                <a:sym typeface="Source Sans Pro"/>
              </a:defRPr>
            </a:lvl3pPr>
            <a:lvl4pPr marL="1828800" lvl="3" indent="-355600" algn="l" rtl="0">
              <a:lnSpc>
                <a:spcPct val="120000"/>
              </a:lnSpc>
              <a:spcBef>
                <a:spcPts val="800"/>
              </a:spcBef>
              <a:spcAft>
                <a:spcPts val="0"/>
              </a:spcAft>
              <a:buClr>
                <a:srgbClr val="454454"/>
              </a:buClr>
              <a:buSzPts val="2000"/>
              <a:buFont typeface="Arial"/>
              <a:buChar char="•"/>
              <a:defRPr sz="2000">
                <a:latin typeface="Source Sans Pro"/>
                <a:ea typeface="Source Sans Pro"/>
                <a:cs typeface="Source Sans Pro"/>
                <a:sym typeface="Source Sans Pro"/>
              </a:defRPr>
            </a:lvl4pPr>
            <a:lvl5pPr marL="2286000" lvl="4" indent="-355600" algn="l" rtl="0">
              <a:lnSpc>
                <a:spcPct val="120000"/>
              </a:lnSpc>
              <a:spcBef>
                <a:spcPts val="800"/>
              </a:spcBef>
              <a:spcAft>
                <a:spcPts val="0"/>
              </a:spcAft>
              <a:buClr>
                <a:srgbClr val="454454"/>
              </a:buClr>
              <a:buSzPts val="2000"/>
              <a:buFont typeface="Arial"/>
              <a:buChar char="•"/>
              <a:defRPr sz="2000">
                <a:latin typeface="Source Sans Pro"/>
                <a:ea typeface="Source Sans Pro"/>
                <a:cs typeface="Source Sans Pro"/>
                <a:sym typeface="Source Sans Pro"/>
              </a:defRPr>
            </a:lvl5pPr>
            <a:lvl6pPr marL="2743200" lvl="5" indent="-349250" algn="l" rtl="0">
              <a:lnSpc>
                <a:spcPct val="120000"/>
              </a:lnSpc>
              <a:spcBef>
                <a:spcPts val="800"/>
              </a:spcBef>
              <a:spcAft>
                <a:spcPts val="0"/>
              </a:spcAft>
              <a:buClr>
                <a:srgbClr val="454454"/>
              </a:buClr>
              <a:buSzPts val="1900"/>
              <a:buChar char="■"/>
              <a:defRPr sz="1900"/>
            </a:lvl6pPr>
            <a:lvl7pPr marL="3200400" lvl="6" indent="-349250" algn="l" rtl="0">
              <a:lnSpc>
                <a:spcPct val="120000"/>
              </a:lnSpc>
              <a:spcBef>
                <a:spcPts val="800"/>
              </a:spcBef>
              <a:spcAft>
                <a:spcPts val="0"/>
              </a:spcAft>
              <a:buClr>
                <a:srgbClr val="454454"/>
              </a:buClr>
              <a:buSzPts val="1900"/>
              <a:buChar char="●"/>
              <a:defRPr sz="1900"/>
            </a:lvl7pPr>
            <a:lvl8pPr marL="3657600" lvl="7" indent="-349250" algn="l" rtl="0">
              <a:lnSpc>
                <a:spcPct val="120000"/>
              </a:lnSpc>
              <a:spcBef>
                <a:spcPts val="800"/>
              </a:spcBef>
              <a:spcAft>
                <a:spcPts val="0"/>
              </a:spcAft>
              <a:buClr>
                <a:srgbClr val="454454"/>
              </a:buClr>
              <a:buSzPts val="1900"/>
              <a:buChar char="○"/>
              <a:defRPr sz="1900"/>
            </a:lvl8pPr>
            <a:lvl9pPr marL="4114800" lvl="8" indent="-349250" algn="l" rtl="0">
              <a:lnSpc>
                <a:spcPct val="120000"/>
              </a:lnSpc>
              <a:spcBef>
                <a:spcPts val="800"/>
              </a:spcBef>
              <a:spcAft>
                <a:spcPts val="0"/>
              </a:spcAft>
              <a:buClr>
                <a:srgbClr val="454454"/>
              </a:buClr>
              <a:buSzPts val="1900"/>
              <a:buChar char="■"/>
              <a:defRPr sz="1900"/>
            </a:lvl9pPr>
          </a:lstStyle>
          <a:p>
            <a:endParaRPr dirty="0"/>
          </a:p>
        </p:txBody>
      </p:sp>
      <p:sp>
        <p:nvSpPr>
          <p:cNvPr id="74" name="Google Shape;74;geddd2ba8be_1_153"/>
          <p:cNvSpPr txBox="1">
            <a:spLocks noGrp="1"/>
          </p:cNvSpPr>
          <p:nvPr>
            <p:ph type="sldNum" idx="12"/>
          </p:nvPr>
        </p:nvSpPr>
        <p:spPr>
          <a:xfrm>
            <a:off x="11307327" y="6400414"/>
            <a:ext cx="275100" cy="276900"/>
          </a:xfrm>
          <a:prstGeom prst="rect">
            <a:avLst/>
          </a:prstGeom>
          <a:noFill/>
          <a:ln>
            <a:noFill/>
          </a:ln>
        </p:spPr>
        <p:txBody>
          <a:bodyPr spcFirstLastPara="1" wrap="square" lIns="45700" tIns="45700" rIns="45700" bIns="45700" anchor="ctr" anchorCtr="0">
            <a:noAutofit/>
          </a:bodyPr>
          <a:lstStyle>
            <a:lvl1pPr marL="0" lvl="0" indent="0" algn="r" rtl="0">
              <a:spcBef>
                <a:spcPts val="0"/>
              </a:spcBef>
              <a:buNone/>
              <a:defRPr sz="1200">
                <a:solidFill>
                  <a:srgbClr val="7F8EA3"/>
                </a:solidFill>
                <a:latin typeface="Avenir"/>
                <a:ea typeface="Avenir"/>
                <a:cs typeface="Avenir"/>
                <a:sym typeface="Avenir"/>
              </a:defRPr>
            </a:lvl1pPr>
            <a:lvl2pPr marL="0" lvl="1" indent="0" algn="r" rtl="0">
              <a:spcBef>
                <a:spcPts val="0"/>
              </a:spcBef>
              <a:buNone/>
              <a:defRPr sz="1200">
                <a:solidFill>
                  <a:srgbClr val="7F8EA3"/>
                </a:solidFill>
                <a:latin typeface="Avenir"/>
                <a:ea typeface="Avenir"/>
                <a:cs typeface="Avenir"/>
                <a:sym typeface="Avenir"/>
              </a:defRPr>
            </a:lvl2pPr>
            <a:lvl3pPr marL="0" lvl="2" indent="0" algn="r" rtl="0">
              <a:spcBef>
                <a:spcPts val="0"/>
              </a:spcBef>
              <a:buNone/>
              <a:defRPr sz="1200">
                <a:solidFill>
                  <a:srgbClr val="7F8EA3"/>
                </a:solidFill>
                <a:latin typeface="Avenir"/>
                <a:ea typeface="Avenir"/>
                <a:cs typeface="Avenir"/>
                <a:sym typeface="Avenir"/>
              </a:defRPr>
            </a:lvl3pPr>
            <a:lvl4pPr marL="0" lvl="3" indent="0" algn="r" rtl="0">
              <a:spcBef>
                <a:spcPts val="0"/>
              </a:spcBef>
              <a:buNone/>
              <a:defRPr sz="1200">
                <a:solidFill>
                  <a:srgbClr val="7F8EA3"/>
                </a:solidFill>
                <a:latin typeface="Avenir"/>
                <a:ea typeface="Avenir"/>
                <a:cs typeface="Avenir"/>
                <a:sym typeface="Avenir"/>
              </a:defRPr>
            </a:lvl4pPr>
            <a:lvl5pPr marL="0" lvl="4" indent="0" algn="r" rtl="0">
              <a:spcBef>
                <a:spcPts val="0"/>
              </a:spcBef>
              <a:buNone/>
              <a:defRPr sz="1200">
                <a:solidFill>
                  <a:srgbClr val="7F8EA3"/>
                </a:solidFill>
                <a:latin typeface="Avenir"/>
                <a:ea typeface="Avenir"/>
                <a:cs typeface="Avenir"/>
                <a:sym typeface="Avenir"/>
              </a:defRPr>
            </a:lvl5pPr>
            <a:lvl6pPr marL="0" lvl="5" indent="0" algn="r" rtl="0">
              <a:spcBef>
                <a:spcPts val="0"/>
              </a:spcBef>
              <a:buNone/>
              <a:defRPr sz="1200">
                <a:solidFill>
                  <a:srgbClr val="7F8EA3"/>
                </a:solidFill>
                <a:latin typeface="Avenir"/>
                <a:ea typeface="Avenir"/>
                <a:cs typeface="Avenir"/>
                <a:sym typeface="Avenir"/>
              </a:defRPr>
            </a:lvl6pPr>
            <a:lvl7pPr marL="0" lvl="6" indent="0" algn="r" rtl="0">
              <a:spcBef>
                <a:spcPts val="0"/>
              </a:spcBef>
              <a:buNone/>
              <a:defRPr sz="1200">
                <a:solidFill>
                  <a:srgbClr val="7F8EA3"/>
                </a:solidFill>
                <a:latin typeface="Avenir"/>
                <a:ea typeface="Avenir"/>
                <a:cs typeface="Avenir"/>
                <a:sym typeface="Avenir"/>
              </a:defRPr>
            </a:lvl7pPr>
            <a:lvl8pPr marL="0" lvl="7" indent="0" algn="r" rtl="0">
              <a:spcBef>
                <a:spcPts val="0"/>
              </a:spcBef>
              <a:buNone/>
              <a:defRPr sz="1200">
                <a:solidFill>
                  <a:srgbClr val="7F8EA3"/>
                </a:solidFill>
                <a:latin typeface="Avenir"/>
                <a:ea typeface="Avenir"/>
                <a:cs typeface="Avenir"/>
                <a:sym typeface="Avenir"/>
              </a:defRPr>
            </a:lvl8pPr>
            <a:lvl9pPr marL="0" lvl="8" indent="0" algn="r" rtl="0">
              <a:spcBef>
                <a:spcPts val="0"/>
              </a:spcBef>
              <a:buNone/>
              <a:defRPr sz="12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sz="800">
              <a:solidFill>
                <a:srgbClr val="006197"/>
              </a:solidFill>
              <a:latin typeface="Arial"/>
              <a:ea typeface="Arial"/>
              <a:cs typeface="Arial"/>
              <a:sym typeface="Arial"/>
            </a:endParaRPr>
          </a:p>
        </p:txBody>
      </p:sp>
      <p:sp>
        <p:nvSpPr>
          <p:cNvPr id="75" name="Google Shape;75;geddd2ba8be_1_153"/>
          <p:cNvSpPr txBox="1">
            <a:spLocks noGrp="1"/>
          </p:cNvSpPr>
          <p:nvPr>
            <p:ph type="body" idx="2"/>
          </p:nvPr>
        </p:nvSpPr>
        <p:spPr>
          <a:xfrm>
            <a:off x="609600" y="330200"/>
            <a:ext cx="3429300" cy="355500"/>
          </a:xfrm>
          <a:prstGeom prst="rect">
            <a:avLst/>
          </a:prstGeom>
          <a:noFill/>
          <a:ln>
            <a:noFill/>
          </a:ln>
        </p:spPr>
        <p:txBody>
          <a:bodyPr spcFirstLastPara="1" wrap="square" lIns="45700" tIns="45700" rIns="45700" bIns="45700" anchor="t" anchorCtr="0">
            <a:noAutofit/>
          </a:bodyPr>
          <a:lstStyle>
            <a:lvl1pPr marL="457200" lvl="0" indent="-463550" algn="l" rtl="0">
              <a:lnSpc>
                <a:spcPct val="120000"/>
              </a:lnSpc>
              <a:spcBef>
                <a:spcPts val="800"/>
              </a:spcBef>
              <a:spcAft>
                <a:spcPts val="0"/>
              </a:spcAft>
              <a:buClr>
                <a:srgbClr val="454454"/>
              </a:buClr>
              <a:buSzPts val="3700"/>
              <a:buFont typeface="Source Sans Pro"/>
              <a:buChar char="●"/>
              <a:defRPr sz="1900" b="0" i="0">
                <a:latin typeface="Arial" panose="020B0604020202020204" pitchFamily="34" charset="0"/>
                <a:ea typeface="Source Sans Pro"/>
                <a:cs typeface="Arial" panose="020B0604020202020204" pitchFamily="34" charset="0"/>
                <a:sym typeface="Source Sans Pro"/>
              </a:defRPr>
            </a:lvl1pPr>
            <a:lvl2pPr marL="914400" lvl="1" indent="-349250" algn="l" rtl="0">
              <a:lnSpc>
                <a:spcPct val="120000"/>
              </a:lnSpc>
              <a:spcBef>
                <a:spcPts val="800"/>
              </a:spcBef>
              <a:spcAft>
                <a:spcPts val="0"/>
              </a:spcAft>
              <a:buClr>
                <a:srgbClr val="454454"/>
              </a:buClr>
              <a:buSzPts val="1900"/>
              <a:buChar char="○"/>
              <a:defRPr sz="1900"/>
            </a:lvl2pPr>
            <a:lvl3pPr marL="1371600" lvl="2" indent="-349250" algn="l" rtl="0">
              <a:lnSpc>
                <a:spcPct val="120000"/>
              </a:lnSpc>
              <a:spcBef>
                <a:spcPts val="800"/>
              </a:spcBef>
              <a:spcAft>
                <a:spcPts val="0"/>
              </a:spcAft>
              <a:buClr>
                <a:srgbClr val="454454"/>
              </a:buClr>
              <a:buSzPts val="1900"/>
              <a:buChar char="■"/>
              <a:defRPr sz="1900"/>
            </a:lvl3pPr>
            <a:lvl4pPr marL="1828800" lvl="3" indent="-349250" algn="l" rtl="0">
              <a:lnSpc>
                <a:spcPct val="120000"/>
              </a:lnSpc>
              <a:spcBef>
                <a:spcPts val="800"/>
              </a:spcBef>
              <a:spcAft>
                <a:spcPts val="0"/>
              </a:spcAft>
              <a:buClr>
                <a:srgbClr val="454454"/>
              </a:buClr>
              <a:buSzPts val="1900"/>
              <a:buChar char="●"/>
              <a:defRPr sz="1900"/>
            </a:lvl4pPr>
            <a:lvl5pPr marL="2286000" lvl="4" indent="-349250" algn="l" rtl="0">
              <a:lnSpc>
                <a:spcPct val="120000"/>
              </a:lnSpc>
              <a:spcBef>
                <a:spcPts val="800"/>
              </a:spcBef>
              <a:spcAft>
                <a:spcPts val="0"/>
              </a:spcAft>
              <a:buClr>
                <a:srgbClr val="454454"/>
              </a:buClr>
              <a:buSzPts val="1900"/>
              <a:buChar char="○"/>
              <a:defRPr sz="1900"/>
            </a:lvl5pPr>
            <a:lvl6pPr marL="2743200" lvl="5" indent="-349250" algn="l" rtl="0">
              <a:lnSpc>
                <a:spcPct val="120000"/>
              </a:lnSpc>
              <a:spcBef>
                <a:spcPts val="800"/>
              </a:spcBef>
              <a:spcAft>
                <a:spcPts val="0"/>
              </a:spcAft>
              <a:buClr>
                <a:srgbClr val="454454"/>
              </a:buClr>
              <a:buSzPts val="1900"/>
              <a:buChar char="■"/>
              <a:defRPr sz="1900"/>
            </a:lvl6pPr>
            <a:lvl7pPr marL="3200400" lvl="6" indent="-349250" algn="l" rtl="0">
              <a:lnSpc>
                <a:spcPct val="120000"/>
              </a:lnSpc>
              <a:spcBef>
                <a:spcPts val="800"/>
              </a:spcBef>
              <a:spcAft>
                <a:spcPts val="0"/>
              </a:spcAft>
              <a:buClr>
                <a:srgbClr val="454454"/>
              </a:buClr>
              <a:buSzPts val="1900"/>
              <a:buChar char="●"/>
              <a:defRPr sz="1900"/>
            </a:lvl7pPr>
            <a:lvl8pPr marL="3657600" lvl="7" indent="-349250" algn="l" rtl="0">
              <a:lnSpc>
                <a:spcPct val="120000"/>
              </a:lnSpc>
              <a:spcBef>
                <a:spcPts val="800"/>
              </a:spcBef>
              <a:spcAft>
                <a:spcPts val="0"/>
              </a:spcAft>
              <a:buClr>
                <a:srgbClr val="454454"/>
              </a:buClr>
              <a:buSzPts val="1900"/>
              <a:buChar char="○"/>
              <a:defRPr sz="1900"/>
            </a:lvl8pPr>
            <a:lvl9pPr marL="4114800" lvl="8" indent="-349250" algn="l" rtl="0">
              <a:lnSpc>
                <a:spcPct val="120000"/>
              </a:lnSpc>
              <a:spcBef>
                <a:spcPts val="800"/>
              </a:spcBef>
              <a:spcAft>
                <a:spcPts val="0"/>
              </a:spcAft>
              <a:buClr>
                <a:srgbClr val="454454"/>
              </a:buClr>
              <a:buSzPts val="1900"/>
              <a:buChar char="■"/>
              <a:defRPr sz="1900"/>
            </a:lvl9pPr>
          </a:lstStyle>
          <a:p>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6"/>
        <p:cNvGrpSpPr/>
        <p:nvPr/>
      </p:nvGrpSpPr>
      <p:grpSpPr>
        <a:xfrm>
          <a:off x="0" y="0"/>
          <a:ext cx="0" cy="0"/>
          <a:chOff x="0" y="0"/>
          <a:chExt cx="0" cy="0"/>
        </a:xfrm>
      </p:grpSpPr>
      <p:sp>
        <p:nvSpPr>
          <p:cNvPr id="77" name="Google Shape;77;geddd2ba8be_1_315"/>
          <p:cNvSpPr txBox="1">
            <a:spLocks noGrp="1"/>
          </p:cNvSpPr>
          <p:nvPr>
            <p:ph type="title"/>
          </p:nvPr>
        </p:nvSpPr>
        <p:spPr>
          <a:xfrm>
            <a:off x="415600" y="2867800"/>
            <a:ext cx="11360700" cy="1122300"/>
          </a:xfrm>
          <a:prstGeom prst="rect">
            <a:avLst/>
          </a:prstGeom>
        </p:spPr>
        <p:txBody>
          <a:bodyPr spcFirstLastPara="1" wrap="square" lIns="0" tIns="45700" rIns="0" bIns="0" anchor="ctr" anchorCtr="0">
            <a:sp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78" name="Google Shape;78;geddd2ba8be_1_315"/>
          <p:cNvSpPr txBox="1">
            <a:spLocks noGrp="1"/>
          </p:cNvSpPr>
          <p:nvPr>
            <p:ph type="sldNum" idx="12"/>
          </p:nvPr>
        </p:nvSpPr>
        <p:spPr>
          <a:xfrm>
            <a:off x="11296610" y="6217622"/>
            <a:ext cx="731700" cy="524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10" Type="http://schemas.openxmlformats.org/officeDocument/2006/relationships/image" Target="../media/image7.png"/><Relationship Id="rId4" Type="http://schemas.openxmlformats.org/officeDocument/2006/relationships/slideLayout" Target="../slideLayouts/slideLayout6.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p:nvPr/>
        </p:nvSpPr>
        <p:spPr>
          <a:xfrm>
            <a:off x="0" y="4572000"/>
            <a:ext cx="12192000" cy="21332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 name="Google Shape;11;p3"/>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4500"/>
              <a:buFont typeface="Helvetica Neue"/>
              <a:buNone/>
            </a:pPr>
            <a:r>
              <a:rPr lang="en-US" sz="45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Click to edit Master title style</a:t>
            </a:r>
            <a:endParaRPr sz="45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endParaRPr>
          </a:p>
        </p:txBody>
      </p:sp>
      <p:sp>
        <p:nvSpPr>
          <p:cNvPr id="12" name="Google Shape;12;p3"/>
          <p:cNvSpPr txBox="1"/>
          <p:nvPr/>
        </p:nvSpPr>
        <p:spPr>
          <a:xfrm>
            <a:off x="838200" y="1752600"/>
            <a:ext cx="10515600" cy="1066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3000"/>
              <a:buFont typeface="Arial"/>
              <a:buNone/>
            </a:pPr>
            <a:r>
              <a:rPr lang="en-US" sz="30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Click to edit Subtitle</a:t>
            </a:r>
            <a:endParaRPr sz="30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endParaRPr>
          </a:p>
        </p:txBody>
      </p:sp>
      <p:pic>
        <p:nvPicPr>
          <p:cNvPr id="13" name="Google Shape;13;p3"/>
          <p:cNvPicPr preferRelativeResize="0"/>
          <p:nvPr/>
        </p:nvPicPr>
        <p:blipFill rotWithShape="1">
          <a:blip r:embed="rId4">
            <a:alphaModFix/>
          </a:blip>
          <a:srcRect/>
          <a:stretch/>
        </p:blipFill>
        <p:spPr>
          <a:xfrm>
            <a:off x="0" y="0"/>
            <a:ext cx="12192000" cy="4572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31"/>
        <p:cNvGrpSpPr/>
        <p:nvPr/>
      </p:nvGrpSpPr>
      <p:grpSpPr>
        <a:xfrm>
          <a:off x="0" y="0"/>
          <a:ext cx="0" cy="0"/>
          <a:chOff x="0" y="0"/>
          <a:chExt cx="0" cy="0"/>
        </a:xfrm>
      </p:grpSpPr>
      <p:pic>
        <p:nvPicPr>
          <p:cNvPr id="32" name="Google Shape;32;p5"/>
          <p:cNvPicPr preferRelativeResize="0"/>
          <p:nvPr/>
        </p:nvPicPr>
        <p:blipFill rotWithShape="1">
          <a:blip r:embed="rId10">
            <a:alphaModFix/>
          </a:blip>
          <a:srcRect/>
          <a:stretch/>
        </p:blipFill>
        <p:spPr>
          <a:xfrm>
            <a:off x="0" y="0"/>
            <a:ext cx="12188952" cy="1067645"/>
          </a:xfrm>
          <a:prstGeom prst="rect">
            <a:avLst/>
          </a:prstGeom>
          <a:noFill/>
          <a:ln>
            <a:noFill/>
          </a:ln>
        </p:spPr>
      </p:pic>
      <p:sp>
        <p:nvSpPr>
          <p:cNvPr id="33" name="Google Shape;33;p5"/>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marR="0" lvl="0" algn="l" rtl="0">
              <a:lnSpc>
                <a:spcPct val="90000"/>
              </a:lnSpc>
              <a:spcBef>
                <a:spcPts val="0"/>
              </a:spcBef>
              <a:spcAft>
                <a:spcPts val="0"/>
              </a:spcAft>
              <a:buClr>
                <a:srgbClr val="000000"/>
              </a:buClr>
              <a:buSzPts val="1400"/>
              <a:buFont typeface="Arial"/>
              <a:buNone/>
              <a:defRPr sz="3000" b="1" i="0" u="none" strike="noStrike" cap="none">
                <a:solidFill>
                  <a:schemeClr val="lt1"/>
                </a:solidFill>
                <a:latin typeface="Arial"/>
                <a:ea typeface="Arial"/>
                <a:cs typeface="Arial"/>
                <a:sym typeface="Arial"/>
              </a:defRPr>
            </a:lvl1pPr>
            <a:lvl2pPr marR="0" lvl="1"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9pPr>
          </a:lstStyle>
          <a:p>
            <a:endParaRPr/>
          </a:p>
        </p:txBody>
      </p:sp>
      <p:cxnSp>
        <p:nvCxnSpPr>
          <p:cNvPr id="34" name="Google Shape;34;p5" descr="graphic line"/>
          <p:cNvCxnSpPr/>
          <p:nvPr/>
        </p:nvCxnSpPr>
        <p:spPr>
          <a:xfrm>
            <a:off x="460248" y="6400800"/>
            <a:ext cx="11274552" cy="0"/>
          </a:xfrm>
          <a:prstGeom prst="straightConnector1">
            <a:avLst/>
          </a:prstGeom>
          <a:noFill/>
          <a:ln w="9525" cap="flat" cmpd="sng">
            <a:solidFill>
              <a:schemeClr val="lt2"/>
            </a:solidFill>
            <a:prstDash val="solid"/>
            <a:round/>
            <a:headEnd type="none" w="sm" len="sm"/>
            <a:tailEnd type="none" w="sm" len="sm"/>
          </a:ln>
        </p:spPr>
      </p:cxnSp>
      <p:sp>
        <p:nvSpPr>
          <p:cNvPr id="35" name="Google Shape;35;p5"/>
          <p:cNvSpPr/>
          <p:nvPr/>
        </p:nvSpPr>
        <p:spPr>
          <a:xfrm>
            <a:off x="457200" y="6492240"/>
            <a:ext cx="10287000" cy="182880"/>
          </a:xfrm>
          <a:prstGeom prst="rect">
            <a:avLst/>
          </a:prstGeom>
          <a:noFill/>
          <a:ln>
            <a:noFill/>
          </a:ln>
        </p:spPr>
        <p:txBody>
          <a:bodyPr spcFirstLastPara="1" wrap="square" lIns="0" tIns="0" rIns="0" bIns="0" anchor="ctr" anchorCtr="0">
            <a:noAutofit/>
          </a:bodyPr>
          <a:lstStyle/>
          <a:p>
            <a:pPr marL="0" marR="0" lvl="0" indent="0" algn="l" rtl="0">
              <a:lnSpc>
                <a:spcPct val="50000"/>
              </a:lnSpc>
              <a:spcBef>
                <a:spcPts val="0"/>
              </a:spcBef>
              <a:spcAft>
                <a:spcPts val="0"/>
              </a:spcAft>
              <a:buClr>
                <a:srgbClr val="006197"/>
              </a:buClr>
              <a:buSzPts val="800"/>
              <a:buFont typeface="Arial"/>
              <a:buNone/>
            </a:pPr>
            <a:r>
              <a:rPr lang="en-US" sz="800" b="0" i="0" u="none" strike="noStrike" cap="none">
                <a:solidFill>
                  <a:srgbClr val="006197"/>
                </a:solidFill>
                <a:latin typeface="Arial"/>
                <a:ea typeface="Arial"/>
                <a:cs typeface="Arial"/>
                <a:sym typeface="Arial"/>
              </a:rPr>
              <a:t>IAAF 2021  /  General Services Administration  / Department of Health and Human Services / Department of Labor / Merit Service Protection Board / Sponsored by the Federal CIO Council </a:t>
            </a:r>
            <a:endParaRPr sz="800" b="0" i="0" u="none" strike="noStrike" cap="none">
              <a:solidFill>
                <a:srgbClr val="006197"/>
              </a:solidFill>
              <a:latin typeface="Arial"/>
              <a:ea typeface="Arial"/>
              <a:cs typeface="Arial"/>
              <a:sym typeface="Arial"/>
            </a:endParaRPr>
          </a:p>
        </p:txBody>
      </p:sp>
      <p:sp>
        <p:nvSpPr>
          <p:cNvPr id="36" name="Google Shape;36;p5"/>
          <p:cNvSpPr txBox="1">
            <a:spLocks noGrp="1"/>
          </p:cNvSpPr>
          <p:nvPr>
            <p:ph type="sldNum" idx="12"/>
          </p:nvPr>
        </p:nvSpPr>
        <p:spPr>
          <a:xfrm>
            <a:off x="11201401" y="6492240"/>
            <a:ext cx="533400" cy="18288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2" r:id="rId1"/>
    <p:sldLayoutId id="2147483654" r:id="rId2"/>
    <p:sldLayoutId id="2147483655" r:id="rId3"/>
    <p:sldLayoutId id="2147483656" r:id="rId4"/>
    <p:sldLayoutId id="2147483657" r:id="rId5"/>
    <p:sldLayoutId id="2147483658" r:id="rId6"/>
    <p:sldLayoutId id="2147483659" r:id="rId7"/>
    <p:sldLayoutId id="2147483660"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0.jp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4400"/>
              <a:buFont typeface="Arial"/>
              <a:buNone/>
            </a:pPr>
            <a:r>
              <a:rPr lang="en-US" dirty="0"/>
              <a:t>Annual Interagency </a:t>
            </a:r>
            <a:br>
              <a:rPr lang="en-US" dirty="0"/>
            </a:br>
            <a:r>
              <a:rPr lang="en-US" dirty="0"/>
              <a:t>Accessibility Forum</a:t>
            </a:r>
            <a:endParaRPr dirty="0"/>
          </a:p>
        </p:txBody>
      </p:sp>
      <p:sp>
        <p:nvSpPr>
          <p:cNvPr id="90" name="Google Shape;90;p1"/>
          <p:cNvSpPr txBox="1">
            <a:spLocks noGrp="1"/>
          </p:cNvSpPr>
          <p:nvPr>
            <p:ph type="body" idx="1"/>
          </p:nvPr>
        </p:nvSpPr>
        <p:spPr>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400"/>
              <a:buNone/>
            </a:pPr>
            <a:r>
              <a:rPr lang="en-US" sz="2800" dirty="0"/>
              <a:t>Accessibility: A Foundation for Inclusion, Diversity, and Equity</a:t>
            </a:r>
            <a:endParaRPr sz="2800" dirty="0"/>
          </a:p>
        </p:txBody>
      </p:sp>
      <p:sp>
        <p:nvSpPr>
          <p:cNvPr id="91" name="Google Shape;91;p1"/>
          <p:cNvSpPr txBox="1">
            <a:spLocks noGrp="1"/>
          </p:cNvSpPr>
          <p:nvPr>
            <p:ph type="body" idx="2"/>
          </p:nvPr>
        </p:nvSpPr>
        <p:spPr>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3200"/>
              <a:buNone/>
            </a:pPr>
            <a:r>
              <a:rPr lang="en-US" dirty="0"/>
              <a:t>October 12, 2021</a:t>
            </a:r>
            <a:endParaRPr dirty="0"/>
          </a:p>
        </p:txBody>
      </p:sp>
      <p:sp>
        <p:nvSpPr>
          <p:cNvPr id="93" name="Google Shape;93;p1"/>
          <p:cNvSpPr txBox="1">
            <a:spLocks noGrp="1"/>
          </p:cNvSpPr>
          <p:nvPr>
            <p:ph type="body" idx="4"/>
          </p:nvPr>
        </p:nvSpPr>
        <p:spPr>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6197"/>
              </a:buClr>
              <a:buSzPts val="4400"/>
              <a:buNone/>
            </a:pPr>
            <a:r>
              <a:rPr lang="en-US" sz="3000" dirty="0"/>
              <a:t>Accessibility First: Creating a Native Mobile App for Veterans</a:t>
            </a:r>
            <a:endParaRPr sz="3000" dirty="0"/>
          </a:p>
        </p:txBody>
      </p:sp>
      <p:sp>
        <p:nvSpPr>
          <p:cNvPr id="92" name="Google Shape;92;p1"/>
          <p:cNvSpPr txBox="1">
            <a:spLocks noGrp="1"/>
          </p:cNvSpPr>
          <p:nvPr>
            <p:ph type="body" idx="3"/>
          </p:nvPr>
        </p:nvSpPr>
        <p:spPr>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6197"/>
              </a:buClr>
              <a:buSzPts val="2400"/>
              <a:buNone/>
            </a:pPr>
            <a:r>
              <a:rPr lang="en-US" i="0" dirty="0"/>
              <a:t>Presenters: Martha Wilkes, </a:t>
            </a:r>
            <a:r>
              <a:rPr lang="en-US" i="0" dirty="0" err="1"/>
              <a:t>Meli</a:t>
            </a:r>
            <a:r>
              <a:rPr lang="en-US" i="0" dirty="0"/>
              <a:t> Manak, Bess Green</a:t>
            </a:r>
            <a:endParaRPr i="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 name="Title 1">
            <a:extLst>
              <a:ext uri="{FF2B5EF4-FFF2-40B4-BE49-F238E27FC236}">
                <a16:creationId xmlns:a16="http://schemas.microsoft.com/office/drawing/2014/main" id="{18D9CA1D-E639-D046-ACF2-4322226D5D72}"/>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How did we test accessibility requirements?</a:t>
            </a:r>
            <a:endParaRPr lang="en-US" dirty="0"/>
          </a:p>
        </p:txBody>
      </p:sp>
      <p:grpSp>
        <p:nvGrpSpPr>
          <p:cNvPr id="9" name="Group 1" descr="Grouping for contrast and touch targets">
            <a:extLst>
              <a:ext uri="{FF2B5EF4-FFF2-40B4-BE49-F238E27FC236}">
                <a16:creationId xmlns:a16="http://schemas.microsoft.com/office/drawing/2014/main" id="{98FD3D82-9563-694B-94AC-0CEFFFD738C6}"/>
              </a:ext>
            </a:extLst>
          </p:cNvPr>
          <p:cNvGrpSpPr/>
          <p:nvPr/>
        </p:nvGrpSpPr>
        <p:grpSpPr>
          <a:xfrm>
            <a:off x="331425" y="1286800"/>
            <a:ext cx="2216675" cy="5040250"/>
            <a:chOff x="331425" y="1286800"/>
            <a:chExt cx="2216675" cy="5040250"/>
          </a:xfrm>
        </p:grpSpPr>
        <p:sp>
          <p:nvSpPr>
            <p:cNvPr id="234" name="Google Shape;234;gefdf1ee89e_0_76"/>
            <p:cNvSpPr/>
            <p:nvPr/>
          </p:nvSpPr>
          <p:spPr>
            <a:xfrm>
              <a:off x="337595" y="1385095"/>
              <a:ext cx="2206500" cy="702000"/>
            </a:xfrm>
            <a:prstGeom prst="roundRect">
              <a:avLst>
                <a:gd name="adj" fmla="val 16509"/>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Arial" panose="020B0604020202020204" pitchFamily="34" charset="0"/>
                <a:cs typeface="Arial" panose="020B0604020202020204" pitchFamily="34" charset="0"/>
              </a:endParaRPr>
            </a:p>
          </p:txBody>
        </p:sp>
        <p:sp>
          <p:nvSpPr>
            <p:cNvPr id="246" name="Google Shape;246;gefdf1ee89e_0_76"/>
            <p:cNvSpPr/>
            <p:nvPr/>
          </p:nvSpPr>
          <p:spPr>
            <a:xfrm>
              <a:off x="341600" y="1286800"/>
              <a:ext cx="2206500" cy="4994700"/>
            </a:xfrm>
            <a:prstGeom prst="roundRect">
              <a:avLst>
                <a:gd name="adj" fmla="val 16509"/>
              </a:avLst>
            </a:prstGeom>
            <a:noFill/>
            <a:ln>
              <a:noFill/>
            </a:ln>
          </p:spPr>
          <p:txBody>
            <a:bodyPr spcFirstLastPara="1" wrap="square" lIns="45700" tIns="91425" rIns="45700" bIns="91425" anchor="t" anchorCtr="0">
              <a:noAutofit/>
            </a:bodyPr>
            <a:lstStyle/>
            <a:p>
              <a:pPr marL="0" lvl="0" indent="0" algn="ctr" rtl="0">
                <a:spcBef>
                  <a:spcPts val="0"/>
                </a:spcBef>
                <a:spcAft>
                  <a:spcPts val="0"/>
                </a:spcAft>
                <a:buNone/>
              </a:pPr>
              <a:r>
                <a:rPr lang="en-US" sz="1800" b="1" dirty="0">
                  <a:solidFill>
                    <a:srgbClr val="FFFFFF"/>
                  </a:solidFill>
                  <a:latin typeface="Arial" panose="020B0604020202020204" pitchFamily="34" charset="0"/>
                  <a:cs typeface="Arial" panose="020B0604020202020204" pitchFamily="34" charset="0"/>
                </a:rPr>
                <a:t>Contrast &amp; touch targets</a:t>
              </a:r>
              <a:endParaRPr sz="1800" b="1" dirty="0">
                <a:solidFill>
                  <a:srgbClr val="FFFFFF"/>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800" b="1" dirty="0">
                <a:solidFill>
                  <a:srgbClr val="FFFFFF"/>
                </a:solidFill>
                <a:latin typeface="Arial" panose="020B0604020202020204" pitchFamily="34" charset="0"/>
                <a:cs typeface="Arial" panose="020B0604020202020204" pitchFamily="34" charset="0"/>
              </a:endParaRPr>
            </a:p>
            <a:p>
              <a:pPr marL="0" lvl="0" indent="0" algn="l" rtl="0">
                <a:spcBef>
                  <a:spcPts val="0"/>
                </a:spcBef>
                <a:spcAft>
                  <a:spcPts val="0"/>
                </a:spcAft>
                <a:buNone/>
              </a:pPr>
              <a:br>
                <a:rPr lang="en-US" sz="1200" b="1" dirty="0">
                  <a:solidFill>
                    <a:schemeClr val="dk1"/>
                  </a:solidFill>
                  <a:latin typeface="Arial" panose="020B0604020202020204" pitchFamily="34" charset="0"/>
                  <a:cs typeface="Arial" panose="020B0604020202020204" pitchFamily="34" charset="0"/>
                </a:rPr>
              </a:br>
              <a:r>
                <a:rPr lang="en-US" sz="1200" b="1" dirty="0">
                  <a:solidFill>
                    <a:schemeClr val="dk1"/>
                  </a:solidFill>
                  <a:latin typeface="Arial" panose="020B0604020202020204" pitchFamily="34" charset="0"/>
                  <a:cs typeface="Arial" panose="020B0604020202020204" pitchFamily="34" charset="0"/>
                </a:rPr>
                <a:t>QA tools:</a:t>
              </a:r>
              <a:endParaRPr sz="1200" b="1" dirty="0">
                <a:solidFill>
                  <a:schemeClr val="dk1"/>
                </a:solidFill>
                <a:latin typeface="Arial" panose="020B0604020202020204" pitchFamily="34" charset="0"/>
                <a:cs typeface="Arial" panose="020B0604020202020204" pitchFamily="34" charset="0"/>
              </a:endParaRPr>
            </a:p>
            <a:p>
              <a:pPr marL="165100" lvl="0" algn="l" rtl="0">
                <a:spcBef>
                  <a:spcPts val="0"/>
                </a:spcBef>
                <a:spcAft>
                  <a:spcPts val="0"/>
                </a:spcAft>
                <a:buClr>
                  <a:schemeClr val="dk1"/>
                </a:buClr>
                <a:buSzPts val="1000"/>
              </a:pPr>
              <a:r>
                <a:rPr lang="en-US" sz="1200" dirty="0">
                  <a:solidFill>
                    <a:schemeClr val="dk1"/>
                  </a:solidFill>
                  <a:latin typeface="Arial" panose="020B0604020202020204" pitchFamily="34" charset="0"/>
                  <a:cs typeface="Arial" panose="020B0604020202020204" pitchFamily="34" charset="0"/>
                </a:rPr>
                <a:t>Google Accessibility Scanner app</a:t>
              </a:r>
              <a:endParaRPr sz="12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900"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r>
                <a:rPr lang="en-US" sz="1200" i="1" dirty="0">
                  <a:solidFill>
                    <a:schemeClr val="dk1"/>
                  </a:solidFill>
                  <a:latin typeface="Arial" panose="020B0604020202020204" pitchFamily="34" charset="0"/>
                  <a:cs typeface="Arial" panose="020B0604020202020204" pitchFamily="34" charset="0"/>
                </a:rPr>
                <a:t>Google Accessibility scanner identifies issue with touch target size</a:t>
              </a:r>
              <a:endParaRPr sz="1200" i="1" dirty="0">
                <a:solidFill>
                  <a:schemeClr val="dk1"/>
                </a:solidFill>
                <a:latin typeface="Arial" panose="020B0604020202020204" pitchFamily="34" charset="0"/>
                <a:cs typeface="Arial" panose="020B0604020202020204" pitchFamily="34" charset="0"/>
              </a:endParaRPr>
            </a:p>
          </p:txBody>
        </p:sp>
        <p:sp>
          <p:nvSpPr>
            <p:cNvPr id="233" name="Google Shape;233;gefdf1ee89e_0_76">
              <a:extLst>
                <a:ext uri="{C183D7F6-B498-43B3-948B-1728B52AA6E4}">
                  <adec:decorative xmlns:adec="http://schemas.microsoft.com/office/drawing/2017/decorative" val="1"/>
                </a:ext>
              </a:extLst>
            </p:cNvPr>
            <p:cNvSpPr/>
            <p:nvPr/>
          </p:nvSpPr>
          <p:spPr>
            <a:xfrm>
              <a:off x="331425" y="2195150"/>
              <a:ext cx="2206500" cy="4131900"/>
            </a:xfrm>
            <a:prstGeom prst="roundRect">
              <a:avLst>
                <a:gd name="adj" fmla="val 4436"/>
              </a:avLst>
            </a:prstGeom>
            <a:noFill/>
            <a:ln w="19050" cap="flat" cmpd="sng">
              <a:solidFill>
                <a:srgbClr val="0033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600" b="1">
                <a:solidFill>
                  <a:srgbClr val="FFFFFF"/>
                </a:solidFill>
                <a:latin typeface="Arial" panose="020B0604020202020204" pitchFamily="34" charset="0"/>
                <a:ea typeface="Libre Franklin"/>
                <a:cs typeface="Arial" panose="020B0604020202020204" pitchFamily="34" charset="0"/>
                <a:sym typeface="Libre Franklin"/>
              </a:endParaRPr>
            </a:p>
          </p:txBody>
        </p:sp>
        <p:pic>
          <p:nvPicPr>
            <p:cNvPr id="237" name="Google Shape;237;gefdf1ee89e_0_76" descr="Screenshot of the ID.me login page with Google Accessibility Scanner flagging an issue with touch target size." title="App login page"/>
            <p:cNvPicPr preferRelativeResize="0"/>
            <p:nvPr/>
          </p:nvPicPr>
          <p:blipFill rotWithShape="1">
            <a:blip r:embed="rId3">
              <a:alphaModFix/>
            </a:blip>
            <a:srcRect t="25466" b="5200"/>
            <a:stretch/>
          </p:blipFill>
          <p:spPr>
            <a:xfrm>
              <a:off x="621831" y="3228413"/>
              <a:ext cx="1604210" cy="2286981"/>
            </a:xfrm>
            <a:prstGeom prst="rect">
              <a:avLst/>
            </a:prstGeom>
            <a:noFill/>
            <a:ln w="9525" cap="flat" cmpd="sng">
              <a:solidFill>
                <a:srgbClr val="CCCCCC"/>
              </a:solidFill>
              <a:prstDash val="solid"/>
              <a:round/>
              <a:headEnd type="none" w="sm" len="sm"/>
              <a:tailEnd type="none" w="sm" len="sm"/>
            </a:ln>
          </p:spPr>
        </p:pic>
      </p:grpSp>
      <p:grpSp>
        <p:nvGrpSpPr>
          <p:cNvPr id="10" name="Group 2" descr="Grouping for text resizing">
            <a:extLst>
              <a:ext uri="{FF2B5EF4-FFF2-40B4-BE49-F238E27FC236}">
                <a16:creationId xmlns:a16="http://schemas.microsoft.com/office/drawing/2014/main" id="{934C62AA-F358-E44B-95CC-67A8536417C7}"/>
              </a:ext>
            </a:extLst>
          </p:cNvPr>
          <p:cNvGrpSpPr/>
          <p:nvPr/>
        </p:nvGrpSpPr>
        <p:grpSpPr>
          <a:xfrm>
            <a:off x="2674814" y="1286800"/>
            <a:ext cx="2212670" cy="5040250"/>
            <a:chOff x="2674814" y="1286800"/>
            <a:chExt cx="2212670" cy="5040250"/>
          </a:xfrm>
        </p:grpSpPr>
        <p:sp>
          <p:nvSpPr>
            <p:cNvPr id="232" name="Google Shape;232;gefdf1ee89e_0_76"/>
            <p:cNvSpPr/>
            <p:nvPr/>
          </p:nvSpPr>
          <p:spPr>
            <a:xfrm>
              <a:off x="2680984" y="1385095"/>
              <a:ext cx="2206500" cy="702000"/>
            </a:xfrm>
            <a:prstGeom prst="roundRect">
              <a:avLst>
                <a:gd name="adj" fmla="val 16509"/>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Arial" panose="020B0604020202020204" pitchFamily="34" charset="0"/>
                <a:cs typeface="Arial" panose="020B0604020202020204" pitchFamily="34" charset="0"/>
              </a:endParaRPr>
            </a:p>
          </p:txBody>
        </p:sp>
        <p:sp>
          <p:nvSpPr>
            <p:cNvPr id="245" name="Google Shape;245;gefdf1ee89e_0_76">
              <a:extLst>
                <a:ext uri="{C183D7F6-B498-43B3-948B-1728B52AA6E4}">
                  <adec:decorative xmlns:adec="http://schemas.microsoft.com/office/drawing/2017/decorative" val="0"/>
                </a:ext>
              </a:extLst>
            </p:cNvPr>
            <p:cNvSpPr/>
            <p:nvPr/>
          </p:nvSpPr>
          <p:spPr>
            <a:xfrm>
              <a:off x="2675913" y="1286800"/>
              <a:ext cx="2206500" cy="4994700"/>
            </a:xfrm>
            <a:prstGeom prst="roundRect">
              <a:avLst>
                <a:gd name="adj" fmla="val 16509"/>
              </a:avLst>
            </a:prstGeom>
            <a:noFill/>
            <a:ln>
              <a:noFill/>
            </a:ln>
          </p:spPr>
          <p:txBody>
            <a:bodyPr spcFirstLastPara="1" wrap="square" lIns="45700" tIns="91425" rIns="45700" bIns="91425" anchor="t" anchorCtr="0">
              <a:noAutofit/>
            </a:bodyPr>
            <a:lstStyle/>
            <a:p>
              <a:pPr marL="0" lvl="0" indent="0" algn="ctr" rtl="0">
                <a:spcBef>
                  <a:spcPts val="0"/>
                </a:spcBef>
                <a:spcAft>
                  <a:spcPts val="0"/>
                </a:spcAft>
                <a:buNone/>
              </a:pPr>
              <a:r>
                <a:rPr lang="en-US" sz="1800" b="1" dirty="0">
                  <a:solidFill>
                    <a:schemeClr val="lt1"/>
                  </a:solidFill>
                  <a:latin typeface="Arial" panose="020B0604020202020204" pitchFamily="34" charset="0"/>
                  <a:cs typeface="Arial" panose="020B0604020202020204" pitchFamily="34" charset="0"/>
                </a:rPr>
                <a:t>Text</a:t>
              </a:r>
              <a:endParaRPr sz="1800" b="1" dirty="0">
                <a:solidFill>
                  <a:schemeClr val="lt1"/>
                </a:solidFill>
                <a:latin typeface="Arial" panose="020B0604020202020204" pitchFamily="34" charset="0"/>
                <a:cs typeface="Arial" panose="020B0604020202020204" pitchFamily="34" charset="0"/>
              </a:endParaRPr>
            </a:p>
            <a:p>
              <a:pPr marL="0" lvl="0" indent="0" algn="ctr" rtl="0">
                <a:spcBef>
                  <a:spcPts val="0"/>
                </a:spcBef>
                <a:spcAft>
                  <a:spcPts val="0"/>
                </a:spcAft>
                <a:buNone/>
              </a:pPr>
              <a:r>
                <a:rPr lang="en-US" sz="1800" b="1" dirty="0">
                  <a:solidFill>
                    <a:schemeClr val="lt1"/>
                  </a:solidFill>
                  <a:latin typeface="Arial" panose="020B0604020202020204" pitchFamily="34" charset="0"/>
                  <a:cs typeface="Arial" panose="020B0604020202020204" pitchFamily="34" charset="0"/>
                </a:rPr>
                <a:t>resizing</a:t>
              </a:r>
              <a:endParaRPr sz="1800" b="1" dirty="0">
                <a:solidFill>
                  <a:schemeClr val="lt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800" b="1" dirty="0">
                <a:solidFill>
                  <a:schemeClr val="lt1"/>
                </a:solidFill>
                <a:latin typeface="Arial" panose="020B0604020202020204" pitchFamily="34" charset="0"/>
                <a:cs typeface="Arial" panose="020B0604020202020204" pitchFamily="34" charset="0"/>
              </a:endParaRPr>
            </a:p>
            <a:p>
              <a:pPr marL="0" lvl="0" indent="0" algn="l" rtl="0">
                <a:spcBef>
                  <a:spcPts val="0"/>
                </a:spcBef>
                <a:spcAft>
                  <a:spcPts val="0"/>
                </a:spcAft>
                <a:buNone/>
              </a:pPr>
              <a:br>
                <a:rPr lang="en-US" sz="1000" b="1" dirty="0">
                  <a:solidFill>
                    <a:schemeClr val="dk1"/>
                  </a:solidFill>
                  <a:latin typeface="Arial" panose="020B0604020202020204" pitchFamily="34" charset="0"/>
                  <a:cs typeface="Arial" panose="020B0604020202020204" pitchFamily="34" charset="0"/>
                </a:rPr>
              </a:br>
              <a:r>
                <a:rPr lang="en-US" sz="1200" b="1" dirty="0">
                  <a:solidFill>
                    <a:schemeClr val="dk1"/>
                  </a:solidFill>
                  <a:latin typeface="Arial" panose="020B0604020202020204" pitchFamily="34" charset="0"/>
                  <a:cs typeface="Arial" panose="020B0604020202020204" pitchFamily="34" charset="0"/>
                </a:rPr>
                <a:t>QA tools:</a:t>
              </a:r>
              <a:endParaRPr sz="1200" b="1" dirty="0">
                <a:solidFill>
                  <a:schemeClr val="dk1"/>
                </a:solidFill>
                <a:latin typeface="Arial" panose="020B0604020202020204" pitchFamily="34" charset="0"/>
                <a:cs typeface="Arial" panose="020B0604020202020204" pitchFamily="34" charset="0"/>
              </a:endParaRPr>
            </a:p>
            <a:p>
              <a:pPr marL="165100">
                <a:buClr>
                  <a:schemeClr val="dk1"/>
                </a:buClr>
                <a:buSzPts val="1000"/>
              </a:pPr>
              <a:r>
                <a:rPr lang="en-US" sz="1200" dirty="0">
                  <a:solidFill>
                    <a:schemeClr val="dk1"/>
                  </a:solidFill>
                  <a:latin typeface="Arial" panose="020B0604020202020204" pitchFamily="34" charset="0"/>
                  <a:cs typeface="Arial" panose="020B0604020202020204" pitchFamily="34" charset="0"/>
                </a:rPr>
                <a:t>Text size control in the device Settings</a:t>
              </a:r>
              <a:endParaRPr sz="12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900"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r>
                <a:rPr lang="en-US" sz="1200" i="1" dirty="0">
                  <a:solidFill>
                    <a:schemeClr val="dk1"/>
                  </a:solidFill>
                  <a:latin typeface="Arial" panose="020B0604020202020204" pitchFamily="34" charset="0"/>
                  <a:cs typeface="Arial" panose="020B0604020202020204" pitchFamily="34" charset="0"/>
                </a:rPr>
                <a:t>Example of Claims detail page with larger text size enabled</a:t>
              </a:r>
              <a:endParaRPr sz="1200" i="1" dirty="0">
                <a:solidFill>
                  <a:schemeClr val="dk1"/>
                </a:solidFill>
                <a:latin typeface="Arial" panose="020B0604020202020204" pitchFamily="34" charset="0"/>
                <a:cs typeface="Arial" panose="020B0604020202020204" pitchFamily="34" charset="0"/>
              </a:endParaRPr>
            </a:p>
          </p:txBody>
        </p:sp>
        <p:sp>
          <p:nvSpPr>
            <p:cNvPr id="231" name="Google Shape;231;gefdf1ee89e_0_76">
              <a:extLst>
                <a:ext uri="{C183D7F6-B498-43B3-948B-1728B52AA6E4}">
                  <adec:decorative xmlns:adec="http://schemas.microsoft.com/office/drawing/2017/decorative" val="1"/>
                </a:ext>
              </a:extLst>
            </p:cNvPr>
            <p:cNvSpPr/>
            <p:nvPr/>
          </p:nvSpPr>
          <p:spPr>
            <a:xfrm>
              <a:off x="2674814" y="2195150"/>
              <a:ext cx="2206500" cy="4131900"/>
            </a:xfrm>
            <a:prstGeom prst="roundRect">
              <a:avLst>
                <a:gd name="adj" fmla="val 4436"/>
              </a:avLst>
            </a:prstGeom>
            <a:noFill/>
            <a:ln w="19050" cap="flat" cmpd="sng">
              <a:solidFill>
                <a:srgbClr val="0033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600" b="1">
                <a:solidFill>
                  <a:srgbClr val="FFFFFF"/>
                </a:solidFill>
                <a:latin typeface="Arial" panose="020B0604020202020204" pitchFamily="34" charset="0"/>
                <a:ea typeface="Libre Franklin"/>
                <a:cs typeface="Arial" panose="020B0604020202020204" pitchFamily="34" charset="0"/>
                <a:sym typeface="Libre Franklin"/>
              </a:endParaRPr>
            </a:p>
          </p:txBody>
        </p:sp>
        <p:pic>
          <p:nvPicPr>
            <p:cNvPr id="241" name="Google Shape;241;gefdf1ee89e_0_76" descr="Screenshot of the Claims step table page with large text enabled." title="Claims detail page with large text "/>
            <p:cNvPicPr preferRelativeResize="0"/>
            <p:nvPr/>
          </p:nvPicPr>
          <p:blipFill rotWithShape="1">
            <a:blip r:embed="rId4">
              <a:alphaModFix/>
            </a:blip>
            <a:srcRect t="23475" b="14172"/>
            <a:stretch/>
          </p:blipFill>
          <p:spPr>
            <a:xfrm>
              <a:off x="2889354" y="3228413"/>
              <a:ext cx="1767267" cy="2384897"/>
            </a:xfrm>
            <a:prstGeom prst="rect">
              <a:avLst/>
            </a:prstGeom>
            <a:noFill/>
            <a:ln w="9525" cap="flat" cmpd="sng">
              <a:solidFill>
                <a:srgbClr val="CCCCCC"/>
              </a:solidFill>
              <a:prstDash val="solid"/>
              <a:round/>
              <a:headEnd type="none" w="sm" len="sm"/>
              <a:tailEnd type="none" w="sm" len="sm"/>
            </a:ln>
          </p:spPr>
        </p:pic>
      </p:grpSp>
      <p:grpSp>
        <p:nvGrpSpPr>
          <p:cNvPr id="6" name="Group 3" descr="Grouping for screen reader">
            <a:extLst>
              <a:ext uri="{FF2B5EF4-FFF2-40B4-BE49-F238E27FC236}">
                <a16:creationId xmlns:a16="http://schemas.microsoft.com/office/drawing/2014/main" id="{7C33C399-BE59-F148-9AC9-D65FB6F57FAC}"/>
              </a:ext>
            </a:extLst>
          </p:cNvPr>
          <p:cNvGrpSpPr/>
          <p:nvPr/>
        </p:nvGrpSpPr>
        <p:grpSpPr>
          <a:xfrm>
            <a:off x="5008050" y="1286800"/>
            <a:ext cx="2212670" cy="5040250"/>
            <a:chOff x="5008050" y="1286800"/>
            <a:chExt cx="2212670" cy="5040250"/>
          </a:xfrm>
        </p:grpSpPr>
        <p:sp>
          <p:nvSpPr>
            <p:cNvPr id="230" name="Google Shape;230;gefdf1ee89e_0_76"/>
            <p:cNvSpPr/>
            <p:nvPr/>
          </p:nvSpPr>
          <p:spPr>
            <a:xfrm>
              <a:off x="5014220" y="1385095"/>
              <a:ext cx="2206500" cy="702000"/>
            </a:xfrm>
            <a:prstGeom prst="roundRect">
              <a:avLst>
                <a:gd name="adj" fmla="val 16509"/>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Arial" panose="020B0604020202020204" pitchFamily="34" charset="0"/>
                <a:cs typeface="Arial" panose="020B0604020202020204" pitchFamily="34" charset="0"/>
              </a:endParaRPr>
            </a:p>
          </p:txBody>
        </p:sp>
        <p:sp>
          <p:nvSpPr>
            <p:cNvPr id="244" name="Google Shape;244;gefdf1ee89e_0_76"/>
            <p:cNvSpPr/>
            <p:nvPr/>
          </p:nvSpPr>
          <p:spPr>
            <a:xfrm>
              <a:off x="5008050" y="1286800"/>
              <a:ext cx="2206500" cy="4994700"/>
            </a:xfrm>
            <a:prstGeom prst="roundRect">
              <a:avLst>
                <a:gd name="adj" fmla="val 16509"/>
              </a:avLst>
            </a:prstGeom>
            <a:noFill/>
            <a:ln>
              <a:noFill/>
            </a:ln>
          </p:spPr>
          <p:txBody>
            <a:bodyPr spcFirstLastPara="1" wrap="square" lIns="45700" tIns="91425" rIns="45700" bIns="91425" anchor="t" anchorCtr="0">
              <a:noAutofit/>
            </a:bodyPr>
            <a:lstStyle/>
            <a:p>
              <a:pPr marL="0" lvl="0" indent="0" algn="ctr" rtl="0">
                <a:spcBef>
                  <a:spcPts val="0"/>
                </a:spcBef>
                <a:spcAft>
                  <a:spcPts val="0"/>
                </a:spcAft>
                <a:buNone/>
              </a:pPr>
              <a:r>
                <a:rPr lang="en-US" sz="1800" b="1" dirty="0">
                  <a:solidFill>
                    <a:schemeClr val="lt1"/>
                  </a:solidFill>
                  <a:latin typeface="Arial" panose="020B0604020202020204" pitchFamily="34" charset="0"/>
                  <a:cs typeface="Arial" panose="020B0604020202020204" pitchFamily="34" charset="0"/>
                </a:rPr>
                <a:t>Screen</a:t>
              </a:r>
              <a:endParaRPr sz="1800" b="1" dirty="0">
                <a:solidFill>
                  <a:schemeClr val="lt1"/>
                </a:solidFill>
                <a:latin typeface="Arial" panose="020B0604020202020204" pitchFamily="34" charset="0"/>
                <a:cs typeface="Arial" panose="020B0604020202020204" pitchFamily="34" charset="0"/>
              </a:endParaRPr>
            </a:p>
            <a:p>
              <a:pPr marL="0" lvl="0" indent="0" algn="ctr" rtl="0">
                <a:spcBef>
                  <a:spcPts val="0"/>
                </a:spcBef>
                <a:spcAft>
                  <a:spcPts val="0"/>
                </a:spcAft>
                <a:buNone/>
              </a:pPr>
              <a:r>
                <a:rPr lang="en-US" sz="1800" b="1" dirty="0">
                  <a:solidFill>
                    <a:schemeClr val="lt1"/>
                  </a:solidFill>
                  <a:latin typeface="Arial" panose="020B0604020202020204" pitchFamily="34" charset="0"/>
                  <a:cs typeface="Arial" panose="020B0604020202020204" pitchFamily="34" charset="0"/>
                </a:rPr>
                <a:t>reader</a:t>
              </a:r>
              <a:endParaRPr sz="1800" b="1" dirty="0">
                <a:solidFill>
                  <a:schemeClr val="lt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800" b="1" dirty="0">
                <a:solidFill>
                  <a:schemeClr val="lt1"/>
                </a:solidFill>
                <a:latin typeface="Arial" panose="020B0604020202020204" pitchFamily="34" charset="0"/>
                <a:cs typeface="Arial" panose="020B0604020202020204" pitchFamily="34" charset="0"/>
              </a:endParaRPr>
            </a:p>
            <a:p>
              <a:pPr marL="0" lvl="0" indent="0" algn="l" rtl="0">
                <a:spcBef>
                  <a:spcPts val="0"/>
                </a:spcBef>
                <a:spcAft>
                  <a:spcPts val="0"/>
                </a:spcAft>
                <a:buNone/>
              </a:pPr>
              <a:br>
                <a:rPr lang="en-US" sz="1200" b="1" dirty="0">
                  <a:solidFill>
                    <a:schemeClr val="dk1"/>
                  </a:solidFill>
                  <a:latin typeface="Arial" panose="020B0604020202020204" pitchFamily="34" charset="0"/>
                  <a:cs typeface="Arial" panose="020B0604020202020204" pitchFamily="34" charset="0"/>
                </a:rPr>
              </a:br>
              <a:r>
                <a:rPr lang="en-US" sz="1200" b="1" dirty="0">
                  <a:solidFill>
                    <a:schemeClr val="dk1"/>
                  </a:solidFill>
                  <a:latin typeface="Arial" panose="020B0604020202020204" pitchFamily="34" charset="0"/>
                  <a:cs typeface="Arial" panose="020B0604020202020204" pitchFamily="34" charset="0"/>
                </a:rPr>
                <a:t>QA tools:</a:t>
              </a:r>
              <a:endParaRPr sz="1200" b="1" dirty="0">
                <a:solidFill>
                  <a:schemeClr val="dk1"/>
                </a:solidFill>
                <a:latin typeface="Arial" panose="020B0604020202020204" pitchFamily="34" charset="0"/>
                <a:cs typeface="Arial" panose="020B0604020202020204" pitchFamily="34" charset="0"/>
              </a:endParaRPr>
            </a:p>
            <a:p>
              <a:pPr marL="165100" lvl="0" algn="l" rtl="0">
                <a:spcBef>
                  <a:spcPts val="0"/>
                </a:spcBef>
                <a:spcAft>
                  <a:spcPts val="0"/>
                </a:spcAft>
                <a:buClr>
                  <a:schemeClr val="dk1"/>
                </a:buClr>
                <a:buSzPts val="1000"/>
              </a:pPr>
              <a:r>
                <a:rPr lang="en-US" sz="1200" dirty="0" err="1">
                  <a:solidFill>
                    <a:schemeClr val="dk1"/>
                  </a:solidFill>
                  <a:latin typeface="Arial" panose="020B0604020202020204" pitchFamily="34" charset="0"/>
                  <a:cs typeface="Arial" panose="020B0604020202020204" pitchFamily="34" charset="0"/>
                </a:rPr>
                <a:t>VoiceOver</a:t>
              </a:r>
              <a:r>
                <a:rPr lang="en-US" sz="1200" dirty="0">
                  <a:solidFill>
                    <a:schemeClr val="dk1"/>
                  </a:solidFill>
                  <a:latin typeface="Arial" panose="020B0604020202020204" pitchFamily="34" charset="0"/>
                  <a:cs typeface="Arial" panose="020B0604020202020204" pitchFamily="34" charset="0"/>
                </a:rPr>
                <a:t> (iOS)</a:t>
              </a:r>
              <a:endParaRPr sz="1200" dirty="0">
                <a:solidFill>
                  <a:schemeClr val="dk1"/>
                </a:solidFill>
                <a:latin typeface="Arial" panose="020B0604020202020204" pitchFamily="34" charset="0"/>
                <a:cs typeface="Arial" panose="020B0604020202020204" pitchFamily="34" charset="0"/>
              </a:endParaRPr>
            </a:p>
            <a:p>
              <a:pPr marL="165100" lvl="0" algn="l" rtl="0">
                <a:spcBef>
                  <a:spcPts val="0"/>
                </a:spcBef>
                <a:spcAft>
                  <a:spcPts val="0"/>
                </a:spcAft>
                <a:buClr>
                  <a:schemeClr val="dk1"/>
                </a:buClr>
                <a:buSzPts val="1000"/>
              </a:pPr>
              <a:r>
                <a:rPr lang="en-US" sz="1200" dirty="0">
                  <a:solidFill>
                    <a:schemeClr val="dk1"/>
                  </a:solidFill>
                  <a:latin typeface="Arial" panose="020B0604020202020204" pitchFamily="34" charset="0"/>
                  <a:cs typeface="Arial" panose="020B0604020202020204" pitchFamily="34" charset="0"/>
                </a:rPr>
                <a:t>Talkback / Voice Assistant (Android)</a:t>
              </a:r>
              <a:endParaRPr sz="1200" b="1"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br>
                <a:rPr lang="en-US" sz="1000" dirty="0">
                  <a:solidFill>
                    <a:schemeClr val="dk1"/>
                  </a:solidFill>
                  <a:latin typeface="Arial" panose="020B0604020202020204" pitchFamily="34" charset="0"/>
                  <a:cs typeface="Arial" panose="020B0604020202020204" pitchFamily="34" charset="0"/>
                </a:rPr>
              </a:br>
              <a:r>
                <a:rPr lang="en-US" sz="1200" i="1" dirty="0">
                  <a:solidFill>
                    <a:schemeClr val="dk1"/>
                  </a:solidFill>
                  <a:latin typeface="Arial" panose="020B0604020202020204" pitchFamily="34" charset="0"/>
                  <a:cs typeface="Arial" panose="020B0604020202020204" pitchFamily="34" charset="0"/>
                </a:rPr>
                <a:t>Navigating with </a:t>
              </a:r>
              <a:r>
                <a:rPr lang="en-US" sz="1200" i="1" dirty="0" err="1">
                  <a:solidFill>
                    <a:schemeClr val="dk1"/>
                  </a:solidFill>
                  <a:latin typeface="Arial" panose="020B0604020202020204" pitchFamily="34" charset="0"/>
                  <a:cs typeface="Arial" panose="020B0604020202020204" pitchFamily="34" charset="0"/>
                </a:rPr>
                <a:t>VoiceOver</a:t>
              </a:r>
              <a:r>
                <a:rPr lang="en-US" sz="1200" i="1" dirty="0">
                  <a:solidFill>
                    <a:schemeClr val="dk1"/>
                  </a:solidFill>
                  <a:latin typeface="Arial" panose="020B0604020202020204" pitchFamily="34" charset="0"/>
                  <a:cs typeface="Arial" panose="020B0604020202020204" pitchFamily="34" charset="0"/>
                </a:rPr>
                <a:t> enabled, showing announced content in focus</a:t>
              </a:r>
              <a:endParaRPr sz="1200" i="1" dirty="0">
                <a:solidFill>
                  <a:schemeClr val="dk1"/>
                </a:solidFill>
                <a:latin typeface="Arial" panose="020B0604020202020204" pitchFamily="34" charset="0"/>
                <a:cs typeface="Arial" panose="020B0604020202020204" pitchFamily="34" charset="0"/>
              </a:endParaRPr>
            </a:p>
          </p:txBody>
        </p:sp>
        <p:sp>
          <p:nvSpPr>
            <p:cNvPr id="229" name="Google Shape;229;gefdf1ee89e_0_76">
              <a:extLst>
                <a:ext uri="{C183D7F6-B498-43B3-948B-1728B52AA6E4}">
                  <adec:decorative xmlns:adec="http://schemas.microsoft.com/office/drawing/2017/decorative" val="1"/>
                </a:ext>
              </a:extLst>
            </p:cNvPr>
            <p:cNvSpPr/>
            <p:nvPr/>
          </p:nvSpPr>
          <p:spPr>
            <a:xfrm>
              <a:off x="5008050" y="2195150"/>
              <a:ext cx="2206500" cy="4131900"/>
            </a:xfrm>
            <a:prstGeom prst="roundRect">
              <a:avLst>
                <a:gd name="adj" fmla="val 4436"/>
              </a:avLst>
            </a:prstGeom>
            <a:noFill/>
            <a:ln w="19050" cap="flat" cmpd="sng">
              <a:solidFill>
                <a:srgbClr val="0033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600" b="1">
                <a:solidFill>
                  <a:srgbClr val="FFFFFF"/>
                </a:solidFill>
                <a:latin typeface="Arial" panose="020B0604020202020204" pitchFamily="34" charset="0"/>
                <a:ea typeface="Libre Franklin"/>
                <a:cs typeface="Arial" panose="020B0604020202020204" pitchFamily="34" charset="0"/>
                <a:sym typeface="Libre Franklin"/>
              </a:endParaRPr>
            </a:p>
          </p:txBody>
        </p:sp>
        <p:pic>
          <p:nvPicPr>
            <p:cNvPr id="238" name="Google Shape;238;gefdf1ee89e_0_76" descr="Screenshot of the Secure Message detail page. The body of the message has a black border around it to indicate the content that would be announced with VoiceOver." title="Secure Message detail page with VoiceOver focus"/>
            <p:cNvPicPr preferRelativeResize="0"/>
            <p:nvPr/>
          </p:nvPicPr>
          <p:blipFill rotWithShape="1">
            <a:blip r:embed="rId5">
              <a:alphaModFix/>
            </a:blip>
            <a:srcRect t="15300" b="16787"/>
            <a:stretch/>
          </p:blipFill>
          <p:spPr>
            <a:xfrm>
              <a:off x="5309201" y="3228413"/>
              <a:ext cx="1604211" cy="2357743"/>
            </a:xfrm>
            <a:prstGeom prst="rect">
              <a:avLst/>
            </a:prstGeom>
            <a:noFill/>
            <a:ln w="9525" cap="flat" cmpd="sng">
              <a:solidFill>
                <a:srgbClr val="CCCCCC"/>
              </a:solidFill>
              <a:prstDash val="solid"/>
              <a:round/>
              <a:headEnd type="none" w="sm" len="sm"/>
              <a:tailEnd type="none" w="sm" len="sm"/>
            </a:ln>
          </p:spPr>
        </p:pic>
      </p:grpSp>
      <p:grpSp>
        <p:nvGrpSpPr>
          <p:cNvPr id="7" name="Group 4" descr="Grouping for voice command">
            <a:extLst>
              <a:ext uri="{FF2B5EF4-FFF2-40B4-BE49-F238E27FC236}">
                <a16:creationId xmlns:a16="http://schemas.microsoft.com/office/drawing/2014/main" id="{0A25412C-AF09-6E4B-B3E9-9D87CB494D41}"/>
              </a:ext>
            </a:extLst>
          </p:cNvPr>
          <p:cNvGrpSpPr/>
          <p:nvPr/>
        </p:nvGrpSpPr>
        <p:grpSpPr>
          <a:xfrm>
            <a:off x="7334150" y="1286803"/>
            <a:ext cx="2219795" cy="5040300"/>
            <a:chOff x="7334150" y="1286803"/>
            <a:chExt cx="2219795" cy="5040300"/>
          </a:xfrm>
        </p:grpSpPr>
        <p:sp>
          <p:nvSpPr>
            <p:cNvPr id="227" name="Google Shape;227;gefdf1ee89e_0_76">
              <a:extLst>
                <a:ext uri="{C183D7F6-B498-43B3-948B-1728B52AA6E4}">
                  <adec:decorative xmlns:adec="http://schemas.microsoft.com/office/drawing/2017/decorative" val="1"/>
                </a:ext>
              </a:extLst>
            </p:cNvPr>
            <p:cNvSpPr/>
            <p:nvPr/>
          </p:nvSpPr>
          <p:spPr>
            <a:xfrm>
              <a:off x="7341275" y="2195150"/>
              <a:ext cx="2206500" cy="4131900"/>
            </a:xfrm>
            <a:prstGeom prst="roundRect">
              <a:avLst>
                <a:gd name="adj" fmla="val 4436"/>
              </a:avLst>
            </a:prstGeom>
            <a:noFill/>
            <a:ln w="19050" cap="flat" cmpd="sng">
              <a:solidFill>
                <a:srgbClr val="0033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600" b="1">
                <a:solidFill>
                  <a:srgbClr val="FFFFFF"/>
                </a:solidFill>
                <a:latin typeface="Arial" panose="020B0604020202020204" pitchFamily="34" charset="0"/>
                <a:ea typeface="Libre Franklin"/>
                <a:cs typeface="Arial" panose="020B0604020202020204" pitchFamily="34" charset="0"/>
                <a:sym typeface="Libre Franklin"/>
              </a:endParaRPr>
            </a:p>
          </p:txBody>
        </p:sp>
        <p:sp>
          <p:nvSpPr>
            <p:cNvPr id="228" name="Google Shape;228;gefdf1ee89e_0_76"/>
            <p:cNvSpPr/>
            <p:nvPr/>
          </p:nvSpPr>
          <p:spPr>
            <a:xfrm>
              <a:off x="7347445" y="1385095"/>
              <a:ext cx="2206500" cy="702000"/>
            </a:xfrm>
            <a:prstGeom prst="roundRect">
              <a:avLst>
                <a:gd name="adj" fmla="val 16509"/>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Arial" panose="020B0604020202020204" pitchFamily="34" charset="0"/>
                <a:cs typeface="Arial" panose="020B0604020202020204" pitchFamily="34" charset="0"/>
              </a:endParaRPr>
            </a:p>
          </p:txBody>
        </p:sp>
        <p:sp>
          <p:nvSpPr>
            <p:cNvPr id="243" name="Google Shape;243;gefdf1ee89e_0_76"/>
            <p:cNvSpPr/>
            <p:nvPr/>
          </p:nvSpPr>
          <p:spPr>
            <a:xfrm>
              <a:off x="7334150" y="1286803"/>
              <a:ext cx="2206500" cy="5040300"/>
            </a:xfrm>
            <a:prstGeom prst="roundRect">
              <a:avLst>
                <a:gd name="adj" fmla="val 16509"/>
              </a:avLst>
            </a:prstGeom>
            <a:noFill/>
            <a:ln>
              <a:noFill/>
            </a:ln>
          </p:spPr>
          <p:txBody>
            <a:bodyPr spcFirstLastPara="1" wrap="square" lIns="45700" tIns="91425" rIns="45700" bIns="91425" anchor="t" anchorCtr="0">
              <a:noAutofit/>
            </a:bodyPr>
            <a:lstStyle/>
            <a:p>
              <a:pPr marL="0" lvl="0" indent="0" algn="ctr" rtl="0">
                <a:spcBef>
                  <a:spcPts val="0"/>
                </a:spcBef>
                <a:spcAft>
                  <a:spcPts val="0"/>
                </a:spcAft>
                <a:buNone/>
              </a:pPr>
              <a:r>
                <a:rPr lang="en-US" sz="1800" b="1" dirty="0">
                  <a:solidFill>
                    <a:schemeClr val="lt1"/>
                  </a:solidFill>
                  <a:latin typeface="Arial" panose="020B0604020202020204" pitchFamily="34" charset="0"/>
                  <a:cs typeface="Arial" panose="020B0604020202020204" pitchFamily="34" charset="0"/>
                </a:rPr>
                <a:t>Voice</a:t>
              </a:r>
              <a:endParaRPr sz="1800" b="1" dirty="0">
                <a:solidFill>
                  <a:schemeClr val="lt1"/>
                </a:solidFill>
                <a:latin typeface="Arial" panose="020B0604020202020204" pitchFamily="34" charset="0"/>
                <a:cs typeface="Arial" panose="020B0604020202020204" pitchFamily="34" charset="0"/>
              </a:endParaRPr>
            </a:p>
            <a:p>
              <a:pPr marL="0" lvl="0" indent="0" algn="ctr" rtl="0">
                <a:spcBef>
                  <a:spcPts val="0"/>
                </a:spcBef>
                <a:spcAft>
                  <a:spcPts val="0"/>
                </a:spcAft>
                <a:buNone/>
              </a:pPr>
              <a:r>
                <a:rPr lang="en-US" sz="1800" b="1" dirty="0">
                  <a:solidFill>
                    <a:srgbClr val="FFFFFF"/>
                  </a:solidFill>
                  <a:latin typeface="Arial" panose="020B0604020202020204" pitchFamily="34" charset="0"/>
                  <a:cs typeface="Arial" panose="020B0604020202020204" pitchFamily="34" charset="0"/>
                </a:rPr>
                <a:t>command</a:t>
              </a:r>
              <a:br>
                <a:rPr lang="en-US" sz="1800" b="1" dirty="0">
                  <a:solidFill>
                    <a:srgbClr val="FFFFFF"/>
                  </a:solidFill>
                  <a:latin typeface="Arial" panose="020B0604020202020204" pitchFamily="34" charset="0"/>
                  <a:cs typeface="Arial" panose="020B0604020202020204" pitchFamily="34" charset="0"/>
                </a:rPr>
              </a:br>
              <a:endParaRPr sz="1800" b="1" dirty="0">
                <a:solidFill>
                  <a:srgbClr val="FFFFFF"/>
                </a:solidFill>
                <a:latin typeface="Arial" panose="020B0604020202020204" pitchFamily="34" charset="0"/>
                <a:cs typeface="Arial" panose="020B0604020202020204" pitchFamily="34" charset="0"/>
              </a:endParaRPr>
            </a:p>
            <a:p>
              <a:pPr marL="0" lvl="0" indent="0" algn="l" rtl="0">
                <a:spcBef>
                  <a:spcPts val="0"/>
                </a:spcBef>
                <a:spcAft>
                  <a:spcPts val="0"/>
                </a:spcAft>
                <a:buNone/>
              </a:pPr>
              <a:br>
                <a:rPr lang="en-US" sz="1200" b="1" dirty="0">
                  <a:solidFill>
                    <a:schemeClr val="dk1"/>
                  </a:solidFill>
                  <a:latin typeface="Arial" panose="020B0604020202020204" pitchFamily="34" charset="0"/>
                  <a:cs typeface="Arial" panose="020B0604020202020204" pitchFamily="34" charset="0"/>
                </a:rPr>
              </a:br>
              <a:r>
                <a:rPr lang="en-US" sz="1200" b="1" dirty="0">
                  <a:solidFill>
                    <a:schemeClr val="dk1"/>
                  </a:solidFill>
                  <a:latin typeface="Arial" panose="020B0604020202020204" pitchFamily="34" charset="0"/>
                  <a:cs typeface="Arial" panose="020B0604020202020204" pitchFamily="34" charset="0"/>
                </a:rPr>
                <a:t>QA tools:</a:t>
              </a:r>
              <a:endParaRPr sz="1200" b="1" dirty="0">
                <a:solidFill>
                  <a:schemeClr val="dk1"/>
                </a:solidFill>
                <a:latin typeface="Arial" panose="020B0604020202020204" pitchFamily="34" charset="0"/>
                <a:cs typeface="Arial" panose="020B0604020202020204" pitchFamily="34" charset="0"/>
              </a:endParaRPr>
            </a:p>
            <a:p>
              <a:pPr marL="165100" lvl="0" algn="l" rtl="0">
                <a:spcBef>
                  <a:spcPts val="0"/>
                </a:spcBef>
                <a:spcAft>
                  <a:spcPts val="0"/>
                </a:spcAft>
                <a:buClr>
                  <a:schemeClr val="dk1"/>
                </a:buClr>
                <a:buSzPts val="1000"/>
              </a:pPr>
              <a:r>
                <a:rPr lang="en-US" sz="1200" dirty="0">
                  <a:solidFill>
                    <a:schemeClr val="dk1"/>
                  </a:solidFill>
                  <a:latin typeface="Arial" panose="020B0604020202020204" pitchFamily="34" charset="0"/>
                  <a:cs typeface="Arial" panose="020B0604020202020204" pitchFamily="34" charset="0"/>
                </a:rPr>
                <a:t>Voice Control (iOS)</a:t>
              </a:r>
              <a:endParaRPr sz="1200" dirty="0">
                <a:solidFill>
                  <a:schemeClr val="dk1"/>
                </a:solidFill>
                <a:latin typeface="Arial" panose="020B0604020202020204" pitchFamily="34" charset="0"/>
                <a:cs typeface="Arial" panose="020B0604020202020204" pitchFamily="34" charset="0"/>
              </a:endParaRPr>
            </a:p>
            <a:p>
              <a:pPr marL="165100" lvl="0" algn="l" rtl="0">
                <a:spcBef>
                  <a:spcPts val="0"/>
                </a:spcBef>
                <a:spcAft>
                  <a:spcPts val="0"/>
                </a:spcAft>
                <a:buClr>
                  <a:schemeClr val="dk1"/>
                </a:buClr>
                <a:buSzPts val="1000"/>
              </a:pPr>
              <a:r>
                <a:rPr lang="en-US" sz="1200" dirty="0">
                  <a:solidFill>
                    <a:schemeClr val="dk1"/>
                  </a:solidFill>
                  <a:latin typeface="Arial" panose="020B0604020202020204" pitchFamily="34" charset="0"/>
                  <a:cs typeface="Arial" panose="020B0604020202020204" pitchFamily="34" charset="0"/>
                </a:rPr>
                <a:t>Voice Access (Android)</a:t>
              </a:r>
              <a:endParaRPr sz="12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b="1"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br>
                <a:rPr lang="en-US" sz="1000" dirty="0">
                  <a:solidFill>
                    <a:schemeClr val="dk1"/>
                  </a:solidFill>
                  <a:latin typeface="Arial" panose="020B0604020202020204" pitchFamily="34" charset="0"/>
                  <a:cs typeface="Arial" panose="020B0604020202020204" pitchFamily="34" charset="0"/>
                </a:rPr>
              </a:br>
              <a:endParaRPr lang="en-US" sz="1000"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r>
                <a:rPr lang="en-US" sz="1200" i="1" dirty="0">
                  <a:solidFill>
                    <a:schemeClr val="dk1"/>
                  </a:solidFill>
                  <a:latin typeface="Arial" panose="020B0604020202020204" pitchFamily="34" charset="0"/>
                  <a:cs typeface="Arial" panose="020B0604020202020204" pitchFamily="34" charset="0"/>
                </a:rPr>
                <a:t>Navigating with Voice Control and “show numbers” enabled</a:t>
              </a:r>
              <a:endParaRPr sz="1200" i="1" dirty="0">
                <a:solidFill>
                  <a:schemeClr val="dk1"/>
                </a:solidFill>
                <a:latin typeface="Arial" panose="020B0604020202020204" pitchFamily="34" charset="0"/>
                <a:cs typeface="Arial" panose="020B0604020202020204" pitchFamily="34" charset="0"/>
              </a:endParaRPr>
            </a:p>
          </p:txBody>
        </p:sp>
        <p:pic>
          <p:nvPicPr>
            <p:cNvPr id="240" name="Google Shape;240;gefdf1ee89e_0_76" descr="Screenshot of the Home page of the app with VoiceControl turned on. Each button on the page contains a number tag to indicate that it can be announced with VoiceControl. " title="Home page with VoiceControl enabled"/>
            <p:cNvPicPr preferRelativeResize="0"/>
            <p:nvPr/>
          </p:nvPicPr>
          <p:blipFill rotWithShape="1">
            <a:blip r:embed="rId6">
              <a:alphaModFix/>
            </a:blip>
            <a:srcRect t="47954" r="18943"/>
            <a:stretch/>
          </p:blipFill>
          <p:spPr>
            <a:xfrm>
              <a:off x="7586381" y="3228413"/>
              <a:ext cx="1689681" cy="2357734"/>
            </a:xfrm>
            <a:prstGeom prst="rect">
              <a:avLst/>
            </a:prstGeom>
            <a:noFill/>
            <a:ln w="9525" cap="flat" cmpd="sng">
              <a:solidFill>
                <a:srgbClr val="CCCCCC"/>
              </a:solidFill>
              <a:prstDash val="solid"/>
              <a:round/>
              <a:headEnd type="none" w="sm" len="sm"/>
              <a:tailEnd type="none" w="sm" len="sm"/>
            </a:ln>
          </p:spPr>
        </p:pic>
      </p:grpSp>
      <p:grpSp>
        <p:nvGrpSpPr>
          <p:cNvPr id="12" name="Group 5" descr="Grouping for bluetooth keyboard ">
            <a:extLst>
              <a:ext uri="{FF2B5EF4-FFF2-40B4-BE49-F238E27FC236}">
                <a16:creationId xmlns:a16="http://schemas.microsoft.com/office/drawing/2014/main" id="{2CBBDE9B-1AB0-3547-B917-08C87ACA2C96}"/>
              </a:ext>
            </a:extLst>
          </p:cNvPr>
          <p:cNvGrpSpPr/>
          <p:nvPr/>
        </p:nvGrpSpPr>
        <p:grpSpPr>
          <a:xfrm>
            <a:off x="9647900" y="1286800"/>
            <a:ext cx="2212670" cy="5040250"/>
            <a:chOff x="9647900" y="1286800"/>
            <a:chExt cx="2212670" cy="5040250"/>
          </a:xfrm>
        </p:grpSpPr>
        <p:sp>
          <p:nvSpPr>
            <p:cNvPr id="226" name="Google Shape;226;gefdf1ee89e_0_76"/>
            <p:cNvSpPr/>
            <p:nvPr/>
          </p:nvSpPr>
          <p:spPr>
            <a:xfrm>
              <a:off x="9654070" y="1414870"/>
              <a:ext cx="2206500" cy="702000"/>
            </a:xfrm>
            <a:prstGeom prst="roundRect">
              <a:avLst>
                <a:gd name="adj" fmla="val 16509"/>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Arial" panose="020B0604020202020204" pitchFamily="34" charset="0"/>
                <a:cs typeface="Arial" panose="020B0604020202020204" pitchFamily="34" charset="0"/>
              </a:endParaRPr>
            </a:p>
          </p:txBody>
        </p:sp>
        <p:sp>
          <p:nvSpPr>
            <p:cNvPr id="242" name="Google Shape;242;gefdf1ee89e_0_76"/>
            <p:cNvSpPr/>
            <p:nvPr/>
          </p:nvSpPr>
          <p:spPr>
            <a:xfrm>
              <a:off x="9647900" y="1286800"/>
              <a:ext cx="2206500" cy="4994700"/>
            </a:xfrm>
            <a:prstGeom prst="roundRect">
              <a:avLst>
                <a:gd name="adj" fmla="val 16509"/>
              </a:avLst>
            </a:prstGeom>
            <a:noFill/>
            <a:ln>
              <a:noFill/>
            </a:ln>
          </p:spPr>
          <p:txBody>
            <a:bodyPr spcFirstLastPara="1" wrap="square" lIns="45700" tIns="91425" rIns="45700" bIns="91425" anchor="t" anchorCtr="0">
              <a:noAutofit/>
            </a:bodyPr>
            <a:lstStyle/>
            <a:p>
              <a:pPr marL="0" lvl="0" indent="0" algn="ctr" rtl="0">
                <a:spcBef>
                  <a:spcPts val="0"/>
                </a:spcBef>
                <a:spcAft>
                  <a:spcPts val="0"/>
                </a:spcAft>
                <a:buNone/>
              </a:pPr>
              <a:r>
                <a:rPr lang="en-US" sz="1800" b="1" dirty="0">
                  <a:solidFill>
                    <a:schemeClr val="lt1"/>
                  </a:solidFill>
                  <a:latin typeface="Arial" panose="020B0604020202020204" pitchFamily="34" charset="0"/>
                  <a:cs typeface="Arial" panose="020B0604020202020204" pitchFamily="34" charset="0"/>
                </a:rPr>
                <a:t>Bluetooth keyboard</a:t>
              </a:r>
              <a:br>
                <a:rPr lang="en-US" sz="1800" b="1" dirty="0">
                  <a:solidFill>
                    <a:schemeClr val="lt1"/>
                  </a:solidFill>
                  <a:latin typeface="Arial" panose="020B0604020202020204" pitchFamily="34" charset="0"/>
                  <a:cs typeface="Arial" panose="020B0604020202020204" pitchFamily="34" charset="0"/>
                </a:rPr>
              </a:br>
              <a:endParaRPr sz="1800" b="1" dirty="0">
                <a:solidFill>
                  <a:srgbClr val="FFFFFF"/>
                </a:solidFill>
                <a:latin typeface="Arial" panose="020B0604020202020204" pitchFamily="34" charset="0"/>
                <a:cs typeface="Arial" panose="020B0604020202020204" pitchFamily="34" charset="0"/>
              </a:endParaRPr>
            </a:p>
            <a:p>
              <a:pPr marL="0" lvl="0" indent="0" algn="l" rtl="0">
                <a:spcBef>
                  <a:spcPts val="0"/>
                </a:spcBef>
                <a:spcAft>
                  <a:spcPts val="0"/>
                </a:spcAft>
                <a:buNone/>
              </a:pPr>
              <a:br>
                <a:rPr lang="en-US" sz="1000" b="1" dirty="0">
                  <a:solidFill>
                    <a:schemeClr val="dk1"/>
                  </a:solidFill>
                  <a:latin typeface="Arial" panose="020B0604020202020204" pitchFamily="34" charset="0"/>
                  <a:cs typeface="Arial" panose="020B0604020202020204" pitchFamily="34" charset="0"/>
                </a:rPr>
              </a:br>
              <a:r>
                <a:rPr lang="en-US" sz="1200" b="1" dirty="0">
                  <a:solidFill>
                    <a:schemeClr val="dk1"/>
                  </a:solidFill>
                  <a:latin typeface="Arial" panose="020B0604020202020204" pitchFamily="34" charset="0"/>
                  <a:cs typeface="Arial" panose="020B0604020202020204" pitchFamily="34" charset="0"/>
                </a:rPr>
                <a:t>QA tools:</a:t>
              </a:r>
              <a:endParaRPr sz="1200" b="1" dirty="0">
                <a:solidFill>
                  <a:schemeClr val="dk1"/>
                </a:solidFill>
                <a:latin typeface="Arial" panose="020B0604020202020204" pitchFamily="34" charset="0"/>
                <a:cs typeface="Arial" panose="020B0604020202020204" pitchFamily="34" charset="0"/>
              </a:endParaRPr>
            </a:p>
            <a:p>
              <a:pPr marL="165100" lvl="0" algn="l" rtl="0">
                <a:spcBef>
                  <a:spcPts val="0"/>
                </a:spcBef>
                <a:spcAft>
                  <a:spcPts val="0"/>
                </a:spcAft>
                <a:buClr>
                  <a:schemeClr val="dk1"/>
                </a:buClr>
                <a:buSzPts val="1000"/>
              </a:pPr>
              <a:r>
                <a:rPr lang="en-US" sz="1200" dirty="0">
                  <a:solidFill>
                    <a:schemeClr val="dk1"/>
                  </a:solidFill>
                  <a:latin typeface="Arial" panose="020B0604020202020204" pitchFamily="34" charset="0"/>
                  <a:cs typeface="Arial" panose="020B0604020202020204" pitchFamily="34" charset="0"/>
                </a:rPr>
                <a:t>Bluetooth keyboard</a:t>
              </a:r>
              <a:endParaRPr sz="12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b="1"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000"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br>
                <a:rPr lang="en-US" sz="1000" dirty="0">
                  <a:solidFill>
                    <a:schemeClr val="dk1"/>
                  </a:solidFill>
                  <a:latin typeface="Arial" panose="020B0604020202020204" pitchFamily="34" charset="0"/>
                  <a:cs typeface="Arial" panose="020B0604020202020204" pitchFamily="34" charset="0"/>
                </a:rPr>
              </a:br>
              <a:r>
                <a:rPr lang="en-US" sz="1200" i="1" dirty="0">
                  <a:solidFill>
                    <a:schemeClr val="dk1"/>
                  </a:solidFill>
                  <a:latin typeface="Arial" panose="020B0604020202020204" pitchFamily="34" charset="0"/>
                  <a:cs typeface="Arial" panose="020B0604020202020204" pitchFamily="34" charset="0"/>
                </a:rPr>
                <a:t>Navigating with a </a:t>
              </a:r>
              <a:r>
                <a:rPr lang="en-US" sz="1200" i="1" dirty="0" err="1">
                  <a:solidFill>
                    <a:schemeClr val="dk1"/>
                  </a:solidFill>
                  <a:latin typeface="Arial" panose="020B0604020202020204" pitchFamily="34" charset="0"/>
                  <a:cs typeface="Arial" panose="020B0604020202020204" pitchFamily="34" charset="0"/>
                </a:rPr>
                <a:t>bluetooth</a:t>
              </a:r>
              <a:r>
                <a:rPr lang="en-US" sz="1200" i="1" dirty="0">
                  <a:solidFill>
                    <a:schemeClr val="dk1"/>
                  </a:solidFill>
                  <a:latin typeface="Arial" panose="020B0604020202020204" pitchFamily="34" charset="0"/>
                  <a:cs typeface="Arial" panose="020B0604020202020204" pitchFamily="34" charset="0"/>
                </a:rPr>
                <a:t> keyboard, with Military information in focus</a:t>
              </a:r>
              <a:endParaRPr sz="1200" i="1" dirty="0">
                <a:solidFill>
                  <a:schemeClr val="dk1"/>
                </a:solidFill>
                <a:latin typeface="Arial" panose="020B0604020202020204" pitchFamily="34" charset="0"/>
                <a:cs typeface="Arial" panose="020B0604020202020204" pitchFamily="34" charset="0"/>
              </a:endParaRPr>
            </a:p>
          </p:txBody>
        </p:sp>
        <p:sp>
          <p:nvSpPr>
            <p:cNvPr id="225" name="Google Shape;225;gefdf1ee89e_0_76">
              <a:extLst>
                <a:ext uri="{C183D7F6-B498-43B3-948B-1728B52AA6E4}">
                  <adec:decorative xmlns:adec="http://schemas.microsoft.com/office/drawing/2017/decorative" val="1"/>
                </a:ext>
              </a:extLst>
            </p:cNvPr>
            <p:cNvSpPr/>
            <p:nvPr/>
          </p:nvSpPr>
          <p:spPr>
            <a:xfrm>
              <a:off x="9647900" y="2195150"/>
              <a:ext cx="2206500" cy="4131900"/>
            </a:xfrm>
            <a:prstGeom prst="roundRect">
              <a:avLst>
                <a:gd name="adj" fmla="val 4436"/>
              </a:avLst>
            </a:prstGeom>
            <a:noFill/>
            <a:ln w="19050" cap="flat" cmpd="sng">
              <a:solidFill>
                <a:srgbClr val="0033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600" b="1">
                <a:solidFill>
                  <a:srgbClr val="FFFFFF"/>
                </a:solidFill>
                <a:latin typeface="Arial" panose="020B0604020202020204" pitchFamily="34" charset="0"/>
                <a:ea typeface="Libre Franklin"/>
                <a:cs typeface="Arial" panose="020B0604020202020204" pitchFamily="34" charset="0"/>
                <a:sym typeface="Libre Franklin"/>
              </a:endParaRPr>
            </a:p>
          </p:txBody>
        </p:sp>
        <p:pic>
          <p:nvPicPr>
            <p:cNvPr id="239" name="Google Shape;239;gefdf1ee89e_0_76" descr="Screenshot of the Profile landing page, using a bluetooth keyboard for navigation. The &quot;Military Information&quot; button is highlighted in grey to show that it is in focus with the keyboard. " title="Profile page with bluetooth keyboard navigation"/>
            <p:cNvPicPr preferRelativeResize="0"/>
            <p:nvPr/>
          </p:nvPicPr>
          <p:blipFill rotWithShape="1">
            <a:blip r:embed="rId7">
              <a:alphaModFix/>
            </a:blip>
            <a:srcRect t="10633" b="33428"/>
            <a:stretch/>
          </p:blipFill>
          <p:spPr>
            <a:xfrm>
              <a:off x="9786106" y="3228413"/>
              <a:ext cx="1949125" cy="2241526"/>
            </a:xfrm>
            <a:prstGeom prst="rect">
              <a:avLst/>
            </a:prstGeom>
            <a:noFill/>
            <a:ln w="9525" cap="flat" cmpd="sng">
              <a:solidFill>
                <a:srgbClr val="CCCCCC"/>
              </a:solidFill>
              <a:prstDash val="solid"/>
              <a:round/>
              <a:headEnd type="none" w="sm" len="sm"/>
              <a:tailEnd type="none" w="sm" len="sm"/>
            </a:ln>
          </p:spPr>
        </p:pic>
      </p:grpSp>
      <p:sp>
        <p:nvSpPr>
          <p:cNvPr id="235" name="Google Shape;235;gefdf1ee89e_0_76"/>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latin typeface="Arial" panose="020B0604020202020204" pitchFamily="34" charset="0"/>
                <a:cs typeface="Arial" panose="020B0604020202020204" pitchFamily="34" charset="0"/>
              </a:rPr>
              <a:t>10</a:t>
            </a:fld>
            <a:endParaRPr dirty="0">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3" name="Title 2">
            <a:extLst>
              <a:ext uri="{FF2B5EF4-FFF2-40B4-BE49-F238E27FC236}">
                <a16:creationId xmlns:a16="http://schemas.microsoft.com/office/drawing/2014/main" id="{A4C46544-C9C6-E142-9B2C-E0472244F47A}"/>
              </a:ext>
            </a:extLst>
          </p:cNvPr>
          <p:cNvSpPr>
            <a:spLocks noGrp="1"/>
          </p:cNvSpPr>
          <p:nvPr>
            <p:ph type="title"/>
          </p:nvPr>
        </p:nvSpPr>
        <p:spPr/>
        <p:txBody>
          <a:bodyPr/>
          <a:lstStyle/>
          <a:p>
            <a:r>
              <a:rPr lang="en-US" dirty="0"/>
              <a:t>Case study: Picker list</a:t>
            </a:r>
          </a:p>
        </p:txBody>
      </p:sp>
      <p:pic>
        <p:nvPicPr>
          <p:cNvPr id="254" name="Google Shape;254;gedf9b8508b_0_6" descr="Native Mobile app with Picker List: not accessible&#10;&#10;The mobile phone did not have an accessible picker list"/>
          <p:cNvPicPr preferRelativeResize="0"/>
          <p:nvPr/>
        </p:nvPicPr>
        <p:blipFill>
          <a:blip r:embed="rId3">
            <a:alphaModFix/>
          </a:blip>
          <a:stretch>
            <a:fillRect/>
          </a:stretch>
        </p:blipFill>
        <p:spPr>
          <a:xfrm>
            <a:off x="545043" y="1382821"/>
            <a:ext cx="1940470" cy="3999173"/>
          </a:xfrm>
          <a:prstGeom prst="rect">
            <a:avLst/>
          </a:prstGeom>
          <a:noFill/>
          <a:ln w="9525" cap="flat" cmpd="sng">
            <a:solidFill>
              <a:srgbClr val="CCCCCC"/>
            </a:solidFill>
            <a:prstDash val="solid"/>
            <a:round/>
            <a:headEnd type="none" w="sm" len="sm"/>
            <a:tailEnd type="none" w="sm" len="sm"/>
          </a:ln>
        </p:spPr>
      </p:pic>
      <p:pic>
        <p:nvPicPr>
          <p:cNvPr id="255" name="Google Shape;255;gedf9b8508b_0_6" descr="The mobile phone did not have an accessible picker list" title="Native Mobile app with Picker List: not accessible"/>
          <p:cNvPicPr preferRelativeResize="0"/>
          <p:nvPr/>
        </p:nvPicPr>
        <p:blipFill rotWithShape="1">
          <a:blip r:embed="rId4">
            <a:alphaModFix/>
          </a:blip>
          <a:srcRect l="6905" r="6446"/>
          <a:stretch/>
        </p:blipFill>
        <p:spPr>
          <a:xfrm>
            <a:off x="459025" y="1215750"/>
            <a:ext cx="2145550" cy="4343374"/>
          </a:xfrm>
          <a:prstGeom prst="rect">
            <a:avLst/>
          </a:prstGeom>
          <a:noFill/>
          <a:ln>
            <a:noFill/>
          </a:ln>
        </p:spPr>
      </p:pic>
      <p:sp>
        <p:nvSpPr>
          <p:cNvPr id="256" name="Google Shape;256;gedf9b8508b_0_6"/>
          <p:cNvSpPr txBox="1"/>
          <p:nvPr/>
        </p:nvSpPr>
        <p:spPr>
          <a:xfrm>
            <a:off x="459075" y="5559300"/>
            <a:ext cx="2145600" cy="92329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600" b="1" dirty="0"/>
              <a:t>Default picker</a:t>
            </a:r>
            <a:br>
              <a:rPr lang="en-US" sz="1600" dirty="0"/>
            </a:br>
            <a:r>
              <a:rPr lang="en-US" sz="1600" dirty="0"/>
              <a:t>Not accessible with Voice Control</a:t>
            </a:r>
            <a:endParaRPr sz="1600" dirty="0"/>
          </a:p>
        </p:txBody>
      </p:sp>
      <p:sp>
        <p:nvSpPr>
          <p:cNvPr id="258" name="Google Shape;258;gedf9b8508b_0_6" descr="Light blue arrow pointing right" title="Right arrow"/>
          <p:cNvSpPr/>
          <p:nvPr/>
        </p:nvSpPr>
        <p:spPr>
          <a:xfrm>
            <a:off x="2720975" y="2975550"/>
            <a:ext cx="552000" cy="444300"/>
          </a:xfrm>
          <a:prstGeom prst="rightArrow">
            <a:avLst>
              <a:gd name="adj1" fmla="val 50000"/>
              <a:gd name="adj2"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1" name="Google Shape;251;gedf9b8508b_0_6" descr="The mobile phone now has an accessible picker list after a custom build" title="Custom picker on mobile app"/>
          <p:cNvPicPr preferRelativeResize="0"/>
          <p:nvPr/>
        </p:nvPicPr>
        <p:blipFill rotWithShape="1">
          <a:blip r:embed="rId5">
            <a:alphaModFix/>
          </a:blip>
          <a:srcRect l="4251"/>
          <a:stretch/>
        </p:blipFill>
        <p:spPr>
          <a:xfrm>
            <a:off x="3389375" y="1215600"/>
            <a:ext cx="2145550" cy="4343676"/>
          </a:xfrm>
          <a:prstGeom prst="rect">
            <a:avLst/>
          </a:prstGeom>
          <a:noFill/>
          <a:ln>
            <a:noFill/>
          </a:ln>
        </p:spPr>
      </p:pic>
      <p:sp>
        <p:nvSpPr>
          <p:cNvPr id="257" name="Google Shape;257;gedf9b8508b_0_6"/>
          <p:cNvSpPr txBox="1"/>
          <p:nvPr/>
        </p:nvSpPr>
        <p:spPr>
          <a:xfrm>
            <a:off x="3389425" y="5559300"/>
            <a:ext cx="2145600" cy="92329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600" b="1"/>
              <a:t>Custom picker</a:t>
            </a:r>
            <a:br>
              <a:rPr lang="en-US" sz="1600" b="1"/>
            </a:br>
            <a:r>
              <a:rPr lang="en-US" sz="1600"/>
              <a:t>Accessible with Voice Control</a:t>
            </a:r>
            <a:endParaRPr sz="1600"/>
          </a:p>
        </p:txBody>
      </p:sp>
      <p:sp>
        <p:nvSpPr>
          <p:cNvPr id="252" name="Google Shape;252;gedf9b8508b_0_6"/>
          <p:cNvSpPr txBox="1">
            <a:spLocks noGrp="1"/>
          </p:cNvSpPr>
          <p:nvPr>
            <p:ph type="body" idx="1"/>
          </p:nvPr>
        </p:nvSpPr>
        <p:spPr>
          <a:xfrm>
            <a:off x="6096000" y="1371600"/>
            <a:ext cx="5638800" cy="4937700"/>
          </a:xfrm>
          <a:prstGeom prst="rect">
            <a:avLst/>
          </a:prstGeom>
        </p:spPr>
        <p:txBody>
          <a:bodyPr spcFirstLastPara="1" wrap="square" lIns="45700" tIns="45700" rIns="45700" bIns="45700" anchor="t" anchorCtr="0">
            <a:noAutofit/>
          </a:bodyPr>
          <a:lstStyle/>
          <a:p>
            <a:pPr marL="0" lvl="0" indent="0" algn="l" rtl="0">
              <a:lnSpc>
                <a:spcPct val="120000"/>
              </a:lnSpc>
              <a:spcBef>
                <a:spcPts val="800"/>
              </a:spcBef>
              <a:spcAft>
                <a:spcPts val="0"/>
              </a:spcAft>
              <a:buNone/>
            </a:pPr>
            <a:r>
              <a:rPr lang="en-US" sz="2300" b="1" dirty="0">
                <a:solidFill>
                  <a:srgbClr val="006197"/>
                </a:solidFill>
                <a:latin typeface="Arial"/>
                <a:ea typeface="Arial"/>
                <a:cs typeface="Arial"/>
                <a:sym typeface="Arial"/>
              </a:rPr>
              <a:t>Improvement candidate: Picker list</a:t>
            </a:r>
            <a:endParaRPr sz="2300" b="1" dirty="0">
              <a:solidFill>
                <a:srgbClr val="006197"/>
              </a:solidFill>
              <a:latin typeface="Arial"/>
              <a:ea typeface="Arial"/>
              <a:cs typeface="Arial"/>
              <a:sym typeface="Arial"/>
            </a:endParaRPr>
          </a:p>
          <a:p>
            <a:pPr marL="457200" lvl="0" indent="-381000" algn="l" rtl="0">
              <a:lnSpc>
                <a:spcPct val="120000"/>
              </a:lnSpc>
              <a:spcBef>
                <a:spcPts val="1000"/>
              </a:spcBef>
              <a:spcAft>
                <a:spcPts val="0"/>
              </a:spcAft>
              <a:buClr>
                <a:srgbClr val="006197"/>
              </a:buClr>
              <a:buSzPts val="2400"/>
              <a:buFont typeface="Arial"/>
              <a:buChar char="•"/>
            </a:pPr>
            <a:r>
              <a:rPr lang="en-US" sz="2400" dirty="0">
                <a:solidFill>
                  <a:srgbClr val="006197"/>
                </a:solidFill>
                <a:latin typeface="Arial"/>
                <a:ea typeface="Arial"/>
                <a:cs typeface="Arial"/>
                <a:sym typeface="Arial"/>
              </a:rPr>
              <a:t>During QA, we discovered that the default picker </a:t>
            </a:r>
            <a:r>
              <a:rPr lang="en-US" sz="2400" dirty="0">
                <a:solidFill>
                  <a:srgbClr val="006197"/>
                </a:solidFill>
                <a:latin typeface="Arial"/>
                <a:ea typeface="Arial"/>
                <a:cs typeface="Arial"/>
                <a:sym typeface="Arial"/>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3"/>
                  </a:ext>
                </a:extLst>
              </a:rPr>
              <a:t>could not be accessed with Voice Control</a:t>
            </a:r>
            <a:r>
              <a:rPr lang="en-US" sz="2400" dirty="0">
                <a:solidFill>
                  <a:srgbClr val="006197"/>
                </a:solidFill>
                <a:latin typeface="Arial"/>
                <a:ea typeface="Arial"/>
                <a:cs typeface="Arial"/>
                <a:sym typeface="Arial"/>
              </a:rPr>
              <a:t>, a key requirement for accessibility</a:t>
            </a:r>
            <a:endParaRPr sz="2400" dirty="0">
              <a:solidFill>
                <a:srgbClr val="006197"/>
              </a:solidFill>
              <a:latin typeface="Arial"/>
              <a:ea typeface="Arial"/>
              <a:cs typeface="Arial"/>
              <a:sym typeface="Arial"/>
            </a:endParaRPr>
          </a:p>
          <a:p>
            <a:pPr marL="457200" lvl="0" indent="-381000" algn="l" rtl="0">
              <a:lnSpc>
                <a:spcPct val="120000"/>
              </a:lnSpc>
              <a:spcBef>
                <a:spcPts val="0"/>
              </a:spcBef>
              <a:spcAft>
                <a:spcPts val="0"/>
              </a:spcAft>
              <a:buClr>
                <a:srgbClr val="006197"/>
              </a:buClr>
              <a:buSzPts val="2400"/>
              <a:buFont typeface="Arial"/>
              <a:buChar char="•"/>
            </a:pPr>
            <a:r>
              <a:rPr lang="en-US" sz="2400" dirty="0">
                <a:solidFill>
                  <a:srgbClr val="006197"/>
                </a:solidFill>
                <a:latin typeface="Arial"/>
                <a:ea typeface="Arial"/>
                <a:cs typeface="Arial"/>
                <a:sym typeface="Arial"/>
              </a:rPr>
              <a:t>This created a fractured experience for iOS users who rely on voice command for navigation</a:t>
            </a:r>
            <a:endParaRPr sz="2400" dirty="0">
              <a:solidFill>
                <a:srgbClr val="006197"/>
              </a:solidFill>
              <a:latin typeface="Arial"/>
              <a:ea typeface="Arial"/>
              <a:cs typeface="Arial"/>
              <a:sym typeface="Arial"/>
            </a:endParaRPr>
          </a:p>
          <a:p>
            <a:pPr marL="457200" lvl="0" indent="-381000" algn="l" rtl="0">
              <a:lnSpc>
                <a:spcPct val="120000"/>
              </a:lnSpc>
              <a:spcBef>
                <a:spcPts val="0"/>
              </a:spcBef>
              <a:spcAft>
                <a:spcPts val="0"/>
              </a:spcAft>
              <a:buClr>
                <a:srgbClr val="006197"/>
              </a:buClr>
              <a:buSzPts val="2400"/>
              <a:buFont typeface="Arial"/>
              <a:buChar char="•"/>
            </a:pPr>
            <a:r>
              <a:rPr lang="en-US" sz="2400" dirty="0">
                <a:solidFill>
                  <a:srgbClr val="006197"/>
                </a:solidFill>
                <a:latin typeface="Arial"/>
                <a:ea typeface="Arial"/>
                <a:cs typeface="Arial"/>
                <a:sym typeface="Arial"/>
              </a:rPr>
              <a:t>Team decided to </a:t>
            </a:r>
            <a:r>
              <a:rPr lang="en-US" sz="2400" b="1" dirty="0">
                <a:solidFill>
                  <a:srgbClr val="006197"/>
                </a:solidFill>
                <a:latin typeface="Arial"/>
                <a:ea typeface="Arial"/>
                <a:cs typeface="Arial"/>
                <a:sym typeface="Arial"/>
              </a:rPr>
              <a:t>design and build a custom picker list</a:t>
            </a:r>
            <a:endParaRPr sz="2400" dirty="0">
              <a:solidFill>
                <a:srgbClr val="006197"/>
              </a:solidFill>
              <a:latin typeface="Arial"/>
              <a:ea typeface="Arial"/>
              <a:cs typeface="Arial"/>
              <a:sym typeface="Arial"/>
            </a:endParaRPr>
          </a:p>
        </p:txBody>
      </p:sp>
      <p:sp>
        <p:nvSpPr>
          <p:cNvPr id="2" name="Slide Number Placeholder 1">
            <a:extLst>
              <a:ext uri="{FF2B5EF4-FFF2-40B4-BE49-F238E27FC236}">
                <a16:creationId xmlns:a16="http://schemas.microsoft.com/office/drawing/2014/main" id="{D289A175-027E-D947-9236-B946932EF11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sz="800">
              <a:solidFill>
                <a:srgbClr val="006197"/>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3" name="Title 2">
            <a:extLst>
              <a:ext uri="{FF2B5EF4-FFF2-40B4-BE49-F238E27FC236}">
                <a16:creationId xmlns:a16="http://schemas.microsoft.com/office/drawing/2014/main" id="{CE82B442-599B-DA41-9A3D-80A45A5212C8}"/>
              </a:ext>
            </a:extLst>
          </p:cNvPr>
          <p:cNvSpPr>
            <a:spLocks noGrp="1"/>
          </p:cNvSpPr>
          <p:nvPr>
            <p:ph type="title"/>
          </p:nvPr>
        </p:nvSpPr>
        <p:spPr/>
        <p:txBody>
          <a:bodyPr/>
          <a:lstStyle/>
          <a:p>
            <a:r>
              <a:rPr lang="en-US" dirty="0"/>
              <a:t>How has the work been received so far?</a:t>
            </a:r>
          </a:p>
        </p:txBody>
      </p:sp>
      <p:sp>
        <p:nvSpPr>
          <p:cNvPr id="141" name="Google Shape;141;gedf9b8508b_1_12"/>
          <p:cNvSpPr txBox="1">
            <a:spLocks noGrp="1"/>
          </p:cNvSpPr>
          <p:nvPr>
            <p:ph type="body" idx="1"/>
          </p:nvPr>
        </p:nvSpPr>
        <p:spPr>
          <a:prstGeom prst="rect">
            <a:avLst/>
          </a:prstGeom>
        </p:spPr>
        <p:txBody>
          <a:bodyPr spcFirstLastPara="1" wrap="square" lIns="91425" tIns="45700" rIns="91425" bIns="45700" anchor="ctr" anchorCtr="0">
            <a:noAutofit/>
          </a:bodyPr>
          <a:lstStyle/>
          <a:p>
            <a:pPr marL="457200" lvl="0" indent="0" algn="ctr" rtl="0">
              <a:lnSpc>
                <a:spcPct val="120000"/>
              </a:lnSpc>
              <a:spcBef>
                <a:spcPts val="700"/>
              </a:spcBef>
              <a:spcAft>
                <a:spcPts val="0"/>
              </a:spcAft>
              <a:buNone/>
            </a:pPr>
            <a:r>
              <a:rPr lang="en-US" sz="3900" b="1" dirty="0"/>
              <a:t>“The work is extraordinary. Such a well thought out and executed 508 strategy. This group is two years ahead of us."</a:t>
            </a:r>
            <a:endParaRPr sz="3900" b="1" dirty="0"/>
          </a:p>
          <a:p>
            <a:pPr marL="457200" lvl="0" indent="-406400" algn="r" rtl="0">
              <a:spcBef>
                <a:spcPts val="700"/>
              </a:spcBef>
              <a:spcAft>
                <a:spcPts val="0"/>
              </a:spcAft>
              <a:buSzPts val="2800"/>
              <a:buChar char="-"/>
            </a:pPr>
            <a:r>
              <a:rPr lang="en-US" dirty="0"/>
              <a:t>VA 508 Office</a:t>
            </a:r>
            <a:endParaRPr dirty="0"/>
          </a:p>
        </p:txBody>
      </p:sp>
      <p:sp>
        <p:nvSpPr>
          <p:cNvPr id="142" name="Google Shape;142;gedf9b8508b_1_12"/>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 name="Title 1">
            <a:extLst>
              <a:ext uri="{FF2B5EF4-FFF2-40B4-BE49-F238E27FC236}">
                <a16:creationId xmlns:a16="http://schemas.microsoft.com/office/drawing/2014/main" id="{45812D73-985B-A644-99BE-4E3537D2D767}"/>
              </a:ext>
            </a:extLst>
          </p:cNvPr>
          <p:cNvSpPr>
            <a:spLocks noGrp="1"/>
          </p:cNvSpPr>
          <p:nvPr>
            <p:ph type="title"/>
          </p:nvPr>
        </p:nvSpPr>
        <p:spPr/>
        <p:txBody>
          <a:bodyPr/>
          <a:lstStyle/>
          <a:p>
            <a:r>
              <a:rPr lang="en-US" dirty="0"/>
              <a:t>What have we learned? Where can we improve?</a:t>
            </a:r>
          </a:p>
        </p:txBody>
      </p:sp>
      <p:sp>
        <p:nvSpPr>
          <p:cNvPr id="265" name="Google Shape;265;geddd2ba8be_1_500"/>
          <p:cNvSpPr txBox="1">
            <a:spLocks noGrp="1"/>
          </p:cNvSpPr>
          <p:nvPr>
            <p:ph type="body" idx="1"/>
          </p:nvPr>
        </p:nvSpPr>
        <p:spPr>
          <a:prstGeom prst="rect">
            <a:avLst/>
          </a:prstGeom>
        </p:spPr>
        <p:txBody>
          <a:bodyPr spcFirstLastPara="1" wrap="square" lIns="91425" tIns="45700" rIns="91425" bIns="45700" anchor="t" anchorCtr="0">
            <a:noAutofit/>
          </a:bodyPr>
          <a:lstStyle/>
          <a:p>
            <a:pPr marL="457200" lvl="0" indent="-406400" algn="l" rtl="0">
              <a:lnSpc>
                <a:spcPct val="120000"/>
              </a:lnSpc>
              <a:spcBef>
                <a:spcPts val="700"/>
              </a:spcBef>
              <a:spcAft>
                <a:spcPts val="0"/>
              </a:spcAft>
              <a:buSzPts val="2800"/>
              <a:buChar char="▪"/>
            </a:pPr>
            <a:r>
              <a:rPr lang="en-US" dirty="0"/>
              <a:t>As good as this team is, we are not perfect! Our first official VA 508 Office audit found 6 issues (a few originated from the back-end). </a:t>
            </a:r>
            <a:endParaRPr dirty="0"/>
          </a:p>
          <a:p>
            <a:pPr marL="457200" lvl="0" indent="-406400" algn="l" rtl="0">
              <a:lnSpc>
                <a:spcPct val="120000"/>
              </a:lnSpc>
              <a:spcBef>
                <a:spcPts val="700"/>
              </a:spcBef>
              <a:spcAft>
                <a:spcPts val="0"/>
              </a:spcAft>
              <a:buSzPts val="2800"/>
              <a:buChar char="▪"/>
            </a:pPr>
            <a:r>
              <a:rPr lang="en-US" dirty="0"/>
              <a:t>Remote testing with Test Flight and assistive tech was not possible </a:t>
            </a:r>
            <a:endParaRPr dirty="0"/>
          </a:p>
          <a:p>
            <a:pPr marL="457200" lvl="0" indent="-406400" algn="l" rtl="0">
              <a:lnSpc>
                <a:spcPct val="120000"/>
              </a:lnSpc>
              <a:spcBef>
                <a:spcPts val="700"/>
              </a:spcBef>
              <a:spcAft>
                <a:spcPts val="0"/>
              </a:spcAft>
              <a:buSzPts val="2800"/>
              <a:buChar char="▪"/>
            </a:pPr>
            <a:r>
              <a:rPr lang="en-US" dirty="0"/>
              <a:t>Planning for inclusive research with blind/low vision Veterans on site (when conditions allow)</a:t>
            </a:r>
            <a:endParaRPr dirty="0"/>
          </a:p>
          <a:p>
            <a:pPr marL="457200" lvl="0" indent="-406400" algn="l" rtl="0">
              <a:lnSpc>
                <a:spcPct val="120000"/>
              </a:lnSpc>
              <a:spcBef>
                <a:spcPts val="700"/>
              </a:spcBef>
              <a:spcAft>
                <a:spcPts val="0"/>
              </a:spcAft>
              <a:buSzPts val="2800"/>
              <a:buChar char="▪"/>
            </a:pPr>
            <a:r>
              <a:rPr lang="en-US" dirty="0"/>
              <a:t>Partnering with various blinded Veterans organizations to make sure their needs are met</a:t>
            </a:r>
            <a:endParaRPr dirty="0"/>
          </a:p>
          <a:p>
            <a:pPr marL="457200" lvl="0" indent="-406400" algn="l" rtl="0">
              <a:spcBef>
                <a:spcPts val="700"/>
              </a:spcBef>
              <a:spcAft>
                <a:spcPts val="0"/>
              </a:spcAft>
              <a:buSzPts val="2800"/>
              <a:buChar char="▪"/>
            </a:pPr>
            <a:r>
              <a:rPr lang="en-US" sz="2600" b="1" dirty="0"/>
              <a:t>Accessibility is a journey. We keep trying to get better.</a:t>
            </a:r>
            <a:endParaRPr dirty="0"/>
          </a:p>
        </p:txBody>
      </p:sp>
      <p:sp>
        <p:nvSpPr>
          <p:cNvPr id="266" name="Google Shape;266;geddd2ba8be_1_500"/>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13</a:t>
            </a:fld>
            <a:endParaRPr/>
          </a:p>
        </p:txBody>
      </p:sp>
    </p:spTree>
    <p:extLst>
      <p:ext uri="{BB962C8B-B14F-4D97-AF65-F5344CB8AC3E}">
        <p14:creationId xmlns:p14="http://schemas.microsoft.com/office/powerpoint/2010/main" val="8459833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 name="Title 1">
            <a:extLst>
              <a:ext uri="{FF2B5EF4-FFF2-40B4-BE49-F238E27FC236}">
                <a16:creationId xmlns:a16="http://schemas.microsoft.com/office/drawing/2014/main" id="{28350E34-C01A-DA48-851B-AE5A874BA597}"/>
              </a:ext>
            </a:extLst>
          </p:cNvPr>
          <p:cNvSpPr>
            <a:spLocks noGrp="1"/>
          </p:cNvSpPr>
          <p:nvPr>
            <p:ph type="title"/>
          </p:nvPr>
        </p:nvSpPr>
        <p:spPr/>
        <p:txBody>
          <a:bodyPr/>
          <a:lstStyle/>
          <a:p>
            <a:r>
              <a:rPr lang="en-US" dirty="0"/>
              <a:t>We hope we’ve inspired you to be Accessibility First</a:t>
            </a:r>
          </a:p>
        </p:txBody>
      </p:sp>
      <p:sp>
        <p:nvSpPr>
          <p:cNvPr id="273" name="Google Shape;273;gedf9b8508b_1_19"/>
          <p:cNvSpPr txBox="1">
            <a:spLocks noGrp="1"/>
          </p:cNvSpPr>
          <p:nvPr>
            <p:ph type="body" idx="1"/>
          </p:nvPr>
        </p:nvSpPr>
        <p:spPr>
          <a:prstGeom prst="rect">
            <a:avLst/>
          </a:prstGeom>
        </p:spPr>
        <p:txBody>
          <a:bodyPr spcFirstLastPara="1" wrap="square" lIns="91425" tIns="45700" rIns="91425" bIns="45700" anchor="t" anchorCtr="0">
            <a:noAutofit/>
          </a:bodyPr>
          <a:lstStyle/>
          <a:p>
            <a:pPr marL="457200" lvl="0" indent="-406400" algn="l" rtl="0">
              <a:lnSpc>
                <a:spcPct val="120000"/>
              </a:lnSpc>
              <a:spcBef>
                <a:spcPts val="700"/>
              </a:spcBef>
              <a:spcAft>
                <a:spcPts val="0"/>
              </a:spcAft>
              <a:buSzPts val="2800"/>
              <a:buAutoNum type="arabicPeriod"/>
            </a:pPr>
            <a:r>
              <a:rPr lang="en-US" dirty="0"/>
              <a:t>On the “gov side”, set a high bar. Your teams will step up to the challenge and deliver.</a:t>
            </a:r>
            <a:endParaRPr dirty="0"/>
          </a:p>
          <a:p>
            <a:pPr marL="457200" lvl="0" indent="-406400" algn="l" rtl="0">
              <a:lnSpc>
                <a:spcPct val="120000"/>
              </a:lnSpc>
              <a:spcBef>
                <a:spcPts val="700"/>
              </a:spcBef>
              <a:spcAft>
                <a:spcPts val="0"/>
              </a:spcAft>
              <a:buSzPts val="2800"/>
              <a:buAutoNum type="arabicPeriod"/>
            </a:pPr>
            <a:r>
              <a:rPr lang="en-US" dirty="0"/>
              <a:t>During the design process, consider accessibility as a guiding principle for all design decisions. Everyone will benefit.</a:t>
            </a:r>
            <a:endParaRPr dirty="0"/>
          </a:p>
          <a:p>
            <a:pPr marL="457200" lvl="0" indent="-406400" algn="l" rtl="0">
              <a:lnSpc>
                <a:spcPct val="120000"/>
              </a:lnSpc>
              <a:spcBef>
                <a:spcPts val="700"/>
              </a:spcBef>
              <a:spcAft>
                <a:spcPts val="0"/>
              </a:spcAft>
              <a:buSzPts val="2800"/>
              <a:buAutoNum type="arabicPeriod"/>
            </a:pPr>
            <a:r>
              <a:rPr lang="en-US" dirty="0"/>
              <a:t>During the development process, treat accessibility as another QA requirement that is verified daily.</a:t>
            </a:r>
            <a:endParaRPr dirty="0"/>
          </a:p>
          <a:p>
            <a:pPr marL="0" lvl="0" indent="0" algn="l" rtl="0">
              <a:spcBef>
                <a:spcPts val="700"/>
              </a:spcBef>
              <a:spcAft>
                <a:spcPts val="0"/>
              </a:spcAft>
              <a:buNone/>
            </a:pPr>
            <a:endParaRPr dirty="0"/>
          </a:p>
          <a:p>
            <a:pPr marL="0" lvl="0" indent="0" algn="l" rtl="0">
              <a:spcBef>
                <a:spcPts val="700"/>
              </a:spcBef>
              <a:spcAft>
                <a:spcPts val="0"/>
              </a:spcAft>
              <a:buNone/>
            </a:pPr>
            <a:r>
              <a:rPr lang="en-US" sz="3200" b="1" dirty="0"/>
              <a:t>Thank you! Any questions?</a:t>
            </a:r>
            <a:endParaRPr sz="3200" b="1" dirty="0"/>
          </a:p>
        </p:txBody>
      </p:sp>
      <p:sp>
        <p:nvSpPr>
          <p:cNvPr id="274" name="Google Shape;274;gedf9b8508b_1_1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14</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4" name="Title 3">
            <a:extLst>
              <a:ext uri="{FF2B5EF4-FFF2-40B4-BE49-F238E27FC236}">
                <a16:creationId xmlns:a16="http://schemas.microsoft.com/office/drawing/2014/main" id="{DF141FD7-E3E4-BA4D-85D0-652ADFC2B33D}"/>
              </a:ext>
            </a:extLst>
          </p:cNvPr>
          <p:cNvSpPr>
            <a:spLocks noGrp="1"/>
          </p:cNvSpPr>
          <p:nvPr>
            <p:ph type="title"/>
          </p:nvPr>
        </p:nvSpPr>
        <p:spPr/>
        <p:txBody>
          <a:bodyPr/>
          <a:lstStyle/>
          <a:p>
            <a:r>
              <a:rPr lang="en-US" dirty="0"/>
              <a:t>Welcome!</a:t>
            </a:r>
          </a:p>
        </p:txBody>
      </p:sp>
      <p:pic>
        <p:nvPicPr>
          <p:cNvPr id="107" name="Google Shape;107;geddd2ba8be_0_0" descr="Woman with wavy gray hair and glasses smiling at the camera. She is wearing a pink scarf and a black and white striped shirt. " title="Photo of Martha Wilkes"/>
          <p:cNvPicPr preferRelativeResize="0"/>
          <p:nvPr/>
        </p:nvPicPr>
        <p:blipFill rotWithShape="1">
          <a:blip r:embed="rId3">
            <a:alphaModFix/>
          </a:blip>
          <a:srcRect t="18446" b="6506"/>
          <a:stretch/>
        </p:blipFill>
        <p:spPr>
          <a:xfrm>
            <a:off x="1037564" y="1763125"/>
            <a:ext cx="2790174" cy="2790200"/>
          </a:xfrm>
          <a:prstGeom prst="rect">
            <a:avLst/>
          </a:prstGeom>
          <a:noFill/>
          <a:ln>
            <a:noFill/>
          </a:ln>
        </p:spPr>
      </p:pic>
      <p:sp>
        <p:nvSpPr>
          <p:cNvPr id="106" name="Google Shape;106;geddd2ba8be_0_0"/>
          <p:cNvSpPr txBox="1"/>
          <p:nvPr/>
        </p:nvSpPr>
        <p:spPr>
          <a:xfrm>
            <a:off x="713948" y="4793850"/>
            <a:ext cx="3277500" cy="1198500"/>
          </a:xfrm>
          <a:prstGeom prst="rect">
            <a:avLst/>
          </a:prstGeom>
          <a:noFill/>
          <a:ln>
            <a:noFill/>
          </a:ln>
        </p:spPr>
        <p:txBody>
          <a:bodyPr spcFirstLastPara="1" wrap="square" lIns="91425" tIns="91425" rIns="91425" bIns="91425" anchor="t" anchorCtr="0">
            <a:spAutoFit/>
          </a:bodyPr>
          <a:lstStyle/>
          <a:p>
            <a:pPr marL="0" lvl="0" indent="0" algn="ctr" rtl="0">
              <a:lnSpc>
                <a:spcPct val="120000"/>
              </a:lnSpc>
              <a:spcBef>
                <a:spcPts val="800"/>
              </a:spcBef>
              <a:spcAft>
                <a:spcPts val="0"/>
              </a:spcAft>
              <a:buNone/>
            </a:pPr>
            <a:r>
              <a:rPr lang="en-US" sz="2000" b="1" dirty="0">
                <a:solidFill>
                  <a:schemeClr val="dk1"/>
                </a:solidFill>
              </a:rPr>
              <a:t>Martha Wilkes</a:t>
            </a:r>
            <a:endParaRPr sz="2000" b="1" dirty="0">
              <a:solidFill>
                <a:schemeClr val="dk1"/>
              </a:solidFill>
            </a:endParaRPr>
          </a:p>
          <a:p>
            <a:pPr marL="0" lvl="0" indent="0" algn="ctr" rtl="0">
              <a:lnSpc>
                <a:spcPct val="120000"/>
              </a:lnSpc>
              <a:spcBef>
                <a:spcPts val="800"/>
              </a:spcBef>
              <a:spcAft>
                <a:spcPts val="0"/>
              </a:spcAft>
              <a:buClr>
                <a:schemeClr val="dk1"/>
              </a:buClr>
              <a:buSzPts val="1100"/>
              <a:buFont typeface="Arial"/>
              <a:buNone/>
            </a:pPr>
            <a:r>
              <a:rPr lang="en-US" sz="1600" b="1" dirty="0">
                <a:solidFill>
                  <a:schemeClr val="dk1"/>
                </a:solidFill>
              </a:rPr>
              <a:t>Accessibility Strategist</a:t>
            </a:r>
            <a:br>
              <a:rPr lang="en-US" sz="1600" dirty="0">
                <a:solidFill>
                  <a:schemeClr val="dk1"/>
                </a:solidFill>
              </a:rPr>
            </a:br>
            <a:r>
              <a:rPr lang="en-US" sz="1600" dirty="0">
                <a:solidFill>
                  <a:schemeClr val="dk1"/>
                </a:solidFill>
              </a:rPr>
              <a:t>VA Office of the CTO</a:t>
            </a:r>
            <a:endParaRPr sz="1600" dirty="0">
              <a:solidFill>
                <a:schemeClr val="dk1"/>
              </a:solidFill>
            </a:endParaRPr>
          </a:p>
        </p:txBody>
      </p:sp>
      <p:pic>
        <p:nvPicPr>
          <p:cNvPr id="104" name="Google Shape;104;geddd2ba8be_0_0" descr="37 year old woman with short brown hair smiling at the camera. She is wearing a black top with a necklace.  " title="Photo of Meli S. Manak"/>
          <p:cNvPicPr preferRelativeResize="0"/>
          <p:nvPr/>
        </p:nvPicPr>
        <p:blipFill>
          <a:blip r:embed="rId4">
            <a:alphaModFix/>
          </a:blip>
          <a:stretch>
            <a:fillRect/>
          </a:stretch>
        </p:blipFill>
        <p:spPr>
          <a:xfrm>
            <a:off x="4656851" y="1763100"/>
            <a:ext cx="2790176" cy="2790194"/>
          </a:xfrm>
          <a:prstGeom prst="rect">
            <a:avLst/>
          </a:prstGeom>
          <a:noFill/>
          <a:ln>
            <a:noFill/>
          </a:ln>
        </p:spPr>
      </p:pic>
      <p:sp>
        <p:nvSpPr>
          <p:cNvPr id="103" name="Google Shape;103;geddd2ba8be_0_0"/>
          <p:cNvSpPr txBox="1"/>
          <p:nvPr/>
        </p:nvSpPr>
        <p:spPr>
          <a:xfrm>
            <a:off x="4045613" y="4793850"/>
            <a:ext cx="4088700" cy="1198500"/>
          </a:xfrm>
          <a:prstGeom prst="rect">
            <a:avLst/>
          </a:prstGeom>
          <a:noFill/>
          <a:ln>
            <a:noFill/>
          </a:ln>
        </p:spPr>
        <p:txBody>
          <a:bodyPr spcFirstLastPara="1" wrap="square" lIns="91425" tIns="91425" rIns="91425" bIns="91425" anchor="t" anchorCtr="0">
            <a:spAutoFit/>
          </a:bodyPr>
          <a:lstStyle/>
          <a:p>
            <a:pPr marL="0" lvl="0" indent="0" algn="ctr" rtl="0">
              <a:lnSpc>
                <a:spcPct val="120000"/>
              </a:lnSpc>
              <a:spcBef>
                <a:spcPts val="800"/>
              </a:spcBef>
              <a:spcAft>
                <a:spcPts val="0"/>
              </a:spcAft>
              <a:buNone/>
            </a:pPr>
            <a:r>
              <a:rPr lang="en-US" sz="2000" b="1">
                <a:solidFill>
                  <a:schemeClr val="dk1"/>
                </a:solidFill>
              </a:rPr>
              <a:t>Meli Manak</a:t>
            </a:r>
            <a:endParaRPr sz="2000" b="1">
              <a:solidFill>
                <a:schemeClr val="dk1"/>
              </a:solidFill>
            </a:endParaRPr>
          </a:p>
          <a:p>
            <a:pPr marL="0" lvl="0" indent="0" algn="ctr" rtl="0">
              <a:lnSpc>
                <a:spcPct val="120000"/>
              </a:lnSpc>
              <a:spcBef>
                <a:spcPts val="800"/>
              </a:spcBef>
              <a:spcAft>
                <a:spcPts val="0"/>
              </a:spcAft>
              <a:buNone/>
            </a:pPr>
            <a:r>
              <a:rPr lang="en-US" sz="1600" b="1">
                <a:solidFill>
                  <a:schemeClr val="dk1"/>
                </a:solidFill>
              </a:rPr>
              <a:t> Sr UX Designer, Mobile Accessibility</a:t>
            </a:r>
            <a:br>
              <a:rPr lang="en-US" sz="1600">
                <a:solidFill>
                  <a:schemeClr val="dk1"/>
                </a:solidFill>
              </a:rPr>
            </a:br>
            <a:r>
              <a:rPr lang="en-US" sz="1600">
                <a:solidFill>
                  <a:schemeClr val="dk1"/>
                </a:solidFill>
              </a:rPr>
              <a:t>Ad Hoc</a:t>
            </a:r>
            <a:endParaRPr sz="1600">
              <a:solidFill>
                <a:schemeClr val="dk1"/>
              </a:solidFill>
            </a:endParaRPr>
          </a:p>
        </p:txBody>
      </p:sp>
      <p:pic>
        <p:nvPicPr>
          <p:cNvPr id="102" name="Google Shape;102;geddd2ba8be_0_0" descr="Woman with long brown hair smiling at the camera. She is wearing a black top." title="Photo of Bess Green"/>
          <p:cNvPicPr preferRelativeResize="0"/>
          <p:nvPr/>
        </p:nvPicPr>
        <p:blipFill rotWithShape="1">
          <a:blip r:embed="rId5">
            <a:alphaModFix/>
          </a:blip>
          <a:srcRect l="21996" t="7871" r="22002" b="8115"/>
          <a:stretch/>
        </p:blipFill>
        <p:spPr>
          <a:xfrm>
            <a:off x="8432142" y="1763100"/>
            <a:ext cx="2790175" cy="2790200"/>
          </a:xfrm>
          <a:prstGeom prst="rect">
            <a:avLst/>
          </a:prstGeom>
          <a:noFill/>
          <a:ln>
            <a:noFill/>
          </a:ln>
        </p:spPr>
      </p:pic>
      <p:sp>
        <p:nvSpPr>
          <p:cNvPr id="101" name="Google Shape;101;geddd2ba8be_0_0"/>
          <p:cNvSpPr txBox="1"/>
          <p:nvPr/>
        </p:nvSpPr>
        <p:spPr>
          <a:xfrm>
            <a:off x="8188479" y="4793850"/>
            <a:ext cx="3277500" cy="1198500"/>
          </a:xfrm>
          <a:prstGeom prst="rect">
            <a:avLst/>
          </a:prstGeom>
          <a:noFill/>
          <a:ln>
            <a:noFill/>
          </a:ln>
        </p:spPr>
        <p:txBody>
          <a:bodyPr spcFirstLastPara="1" wrap="square" lIns="91425" tIns="91425" rIns="91425" bIns="91425" anchor="t" anchorCtr="0">
            <a:spAutoFit/>
          </a:bodyPr>
          <a:lstStyle/>
          <a:p>
            <a:pPr marL="0" lvl="0" indent="0" algn="ctr" rtl="0">
              <a:lnSpc>
                <a:spcPct val="120000"/>
              </a:lnSpc>
              <a:spcBef>
                <a:spcPts val="800"/>
              </a:spcBef>
              <a:spcAft>
                <a:spcPts val="0"/>
              </a:spcAft>
              <a:buNone/>
            </a:pPr>
            <a:r>
              <a:rPr lang="en-US" sz="2000" b="1">
                <a:solidFill>
                  <a:schemeClr val="dk1"/>
                </a:solidFill>
              </a:rPr>
              <a:t>Bess Green</a:t>
            </a:r>
            <a:endParaRPr sz="2000" b="1">
              <a:solidFill>
                <a:schemeClr val="dk1"/>
              </a:solidFill>
            </a:endParaRPr>
          </a:p>
          <a:p>
            <a:pPr marL="0" lvl="0" indent="0" algn="ctr" rtl="0">
              <a:lnSpc>
                <a:spcPct val="120000"/>
              </a:lnSpc>
              <a:spcBef>
                <a:spcPts val="800"/>
              </a:spcBef>
              <a:spcAft>
                <a:spcPts val="0"/>
              </a:spcAft>
              <a:buNone/>
            </a:pPr>
            <a:r>
              <a:rPr lang="en-US" sz="1600" b="1">
                <a:solidFill>
                  <a:schemeClr val="dk1"/>
                </a:solidFill>
              </a:rPr>
              <a:t>Sr Digital Strategist</a:t>
            </a:r>
            <a:br>
              <a:rPr lang="en-US" sz="1600">
                <a:solidFill>
                  <a:schemeClr val="dk1"/>
                </a:solidFill>
              </a:rPr>
            </a:br>
            <a:r>
              <a:rPr lang="en-US" sz="1600">
                <a:solidFill>
                  <a:schemeClr val="dk1"/>
                </a:solidFill>
              </a:rPr>
              <a:t>Digital Foundry</a:t>
            </a:r>
            <a:endParaRPr sz="1600">
              <a:solidFill>
                <a:schemeClr val="dk1"/>
              </a:solidFill>
            </a:endParaRPr>
          </a:p>
        </p:txBody>
      </p:sp>
      <p:sp>
        <p:nvSpPr>
          <p:cNvPr id="100" name="Google Shape;100;geddd2ba8be_0_0"/>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3" name="Title 2">
            <a:extLst>
              <a:ext uri="{FF2B5EF4-FFF2-40B4-BE49-F238E27FC236}">
                <a16:creationId xmlns:a16="http://schemas.microsoft.com/office/drawing/2014/main" id="{ED99C4E6-A40E-C24E-9042-0045B3287A21}"/>
              </a:ext>
            </a:extLst>
          </p:cNvPr>
          <p:cNvSpPr>
            <a:spLocks noGrp="1"/>
          </p:cNvSpPr>
          <p:nvPr>
            <p:ph type="title"/>
          </p:nvPr>
        </p:nvSpPr>
        <p:spPr/>
        <p:txBody>
          <a:bodyPr/>
          <a:lstStyle/>
          <a:p>
            <a:r>
              <a:rPr lang="en-US" dirty="0"/>
              <a:t>What is the VA Health and Benefits mobile app?</a:t>
            </a:r>
          </a:p>
        </p:txBody>
      </p:sp>
      <p:pic>
        <p:nvPicPr>
          <p:cNvPr id="113" name="Google Shape;113;geddd2ba8be_1_0" descr="Screenshot of the Home page of the VA Health and Benefits native mobile app." title="Photo of a native mobile app"/>
          <p:cNvPicPr preferRelativeResize="0"/>
          <p:nvPr/>
        </p:nvPicPr>
        <p:blipFill>
          <a:blip r:embed="rId3">
            <a:alphaModFix/>
          </a:blip>
          <a:stretch>
            <a:fillRect/>
          </a:stretch>
        </p:blipFill>
        <p:spPr>
          <a:xfrm>
            <a:off x="864010" y="1218450"/>
            <a:ext cx="2390629" cy="4680174"/>
          </a:xfrm>
          <a:prstGeom prst="rect">
            <a:avLst/>
          </a:prstGeom>
          <a:noFill/>
          <a:ln>
            <a:noFill/>
          </a:ln>
        </p:spPr>
      </p:pic>
      <p:sp>
        <p:nvSpPr>
          <p:cNvPr id="114" name="Google Shape;114;geddd2ba8be_1_0"/>
          <p:cNvSpPr txBox="1"/>
          <p:nvPr/>
        </p:nvSpPr>
        <p:spPr>
          <a:xfrm>
            <a:off x="544475" y="5928800"/>
            <a:ext cx="3029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t>VA Health &amp; Benefits Mobile App</a:t>
            </a:r>
            <a:endParaRPr/>
          </a:p>
        </p:txBody>
      </p:sp>
      <p:sp>
        <p:nvSpPr>
          <p:cNvPr id="112" name="Google Shape;112;geddd2ba8be_1_0"/>
          <p:cNvSpPr txBox="1">
            <a:spLocks noGrp="1"/>
          </p:cNvSpPr>
          <p:nvPr>
            <p:ph type="body" idx="4294967295"/>
          </p:nvPr>
        </p:nvSpPr>
        <p:spPr>
          <a:xfrm>
            <a:off x="3773715" y="1143000"/>
            <a:ext cx="8418286" cy="5186363"/>
          </a:xfrm>
          <a:prstGeom prst="rect">
            <a:avLst/>
          </a:prstGeom>
        </p:spPr>
        <p:txBody>
          <a:bodyPr spcFirstLastPara="1" wrap="square" lIns="45700" tIns="45700" rIns="45700" bIns="45700" anchor="t" anchorCtr="0">
            <a:noAutofit/>
          </a:bodyPr>
          <a:lstStyle/>
          <a:p>
            <a:pPr marL="457200" lvl="0" indent="-406400">
              <a:lnSpc>
                <a:spcPct val="120000"/>
              </a:lnSpc>
              <a:spcBef>
                <a:spcPts val="700"/>
              </a:spcBef>
              <a:buClr>
                <a:srgbClr val="006197"/>
              </a:buClr>
              <a:buSzPts val="2800"/>
              <a:buFont typeface="Noto Sans Symbols"/>
              <a:buChar char="▪"/>
            </a:pPr>
            <a:r>
              <a:rPr lang="en-US" sz="2800" dirty="0">
                <a:solidFill>
                  <a:srgbClr val="006197"/>
                </a:solidFill>
              </a:rPr>
              <a:t>Created by the VA Office of the CTO, Veterans Benefits Administration, Veterans Health Administration Office of Connected Care</a:t>
            </a:r>
            <a:endParaRPr sz="2800" dirty="0">
              <a:solidFill>
                <a:srgbClr val="006197"/>
              </a:solidFill>
            </a:endParaRPr>
          </a:p>
          <a:p>
            <a:pPr marL="457200" lvl="0" indent="-406400">
              <a:lnSpc>
                <a:spcPct val="120000"/>
              </a:lnSpc>
              <a:spcBef>
                <a:spcPts val="700"/>
              </a:spcBef>
              <a:buClr>
                <a:srgbClr val="006197"/>
              </a:buClr>
              <a:buSzPts val="2800"/>
              <a:buFont typeface="Noto Sans Symbols"/>
              <a:buChar char="▪"/>
            </a:pPr>
            <a:r>
              <a:rPr lang="en-US" sz="2800" dirty="0">
                <a:solidFill>
                  <a:srgbClr val="006197"/>
                </a:solidFill>
              </a:rPr>
              <a:t>Contracting partners: Ad Hoc, Digital Foundry, Liberty IT Solutions</a:t>
            </a:r>
            <a:endParaRPr sz="2800" dirty="0">
              <a:solidFill>
                <a:srgbClr val="006197"/>
              </a:solidFill>
            </a:endParaRPr>
          </a:p>
          <a:p>
            <a:pPr marL="457200" lvl="0" indent="-406400">
              <a:lnSpc>
                <a:spcPct val="120000"/>
              </a:lnSpc>
              <a:spcBef>
                <a:spcPts val="700"/>
              </a:spcBef>
              <a:buClr>
                <a:srgbClr val="006197"/>
              </a:buClr>
              <a:buSzPts val="2800"/>
              <a:buFont typeface="Noto Sans Symbols"/>
              <a:buChar char="▪"/>
            </a:pPr>
            <a:r>
              <a:rPr lang="en-US" sz="2800" dirty="0">
                <a:solidFill>
                  <a:srgbClr val="006197"/>
                </a:solidFill>
              </a:rPr>
              <a:t>React Native mobile app that lets Veterans access quick transactions </a:t>
            </a:r>
            <a:endParaRPr sz="2800" dirty="0">
              <a:solidFill>
                <a:srgbClr val="006197"/>
              </a:solidFill>
            </a:endParaRPr>
          </a:p>
        </p:txBody>
      </p:sp>
      <p:sp>
        <p:nvSpPr>
          <p:cNvPr id="7" name="Google Shape;124;gedf9b8508b_1_3">
            <a:extLst>
              <a:ext uri="{FF2B5EF4-FFF2-40B4-BE49-F238E27FC236}">
                <a16:creationId xmlns:a16="http://schemas.microsoft.com/office/drawing/2014/main" id="{AE6C9C43-5B97-CD47-BCE5-68EB46F67F38}"/>
              </a:ext>
            </a:extLst>
          </p:cNvPr>
          <p:cNvSpPr txBox="1">
            <a:spLocks noGrp="1"/>
          </p:cNvSpPr>
          <p:nvPr>
            <p:ph type="sldNum" idx="12"/>
          </p:nvPr>
        </p:nvSpPr>
        <p:spPr>
          <a:prstGeom prst="rect">
            <a:avLst/>
          </a:prstGeom>
          <a:noFill/>
          <a:ln>
            <a:noFill/>
          </a:ln>
        </p:spPr>
        <p:txBody>
          <a:bodyPr spcFirstLastPara="1" wrap="square" lIns="0" tIns="0" rIns="0" bIns="0" anchor="ctr" anchorCtr="0">
            <a:noAutofit/>
          </a:bodyPr>
          <a:lstStyle/>
          <a:p>
            <a:fld id="{00000000-1234-1234-1234-123412341234}" type="slidenum">
              <a:rPr lang="en-US" sz="800">
                <a:solidFill>
                  <a:srgbClr val="006197"/>
                </a:solidFill>
                <a:latin typeface="Arial"/>
                <a:cs typeface="Arial"/>
                <a:sym typeface="Arial"/>
              </a:rPr>
              <a:pPr/>
              <a:t>3</a:t>
            </a:fld>
            <a:endParaRPr sz="800" dirty="0">
              <a:solidFill>
                <a:srgbClr val="006197"/>
              </a:solidFill>
              <a:latin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eddd2ba8be_1_500"/>
          <p:cNvSpPr txBox="1">
            <a:spLocks noGrp="1"/>
          </p:cNvSpPr>
          <p:nvPr>
            <p:ph type="title"/>
          </p:nvPr>
        </p:nvSpPr>
        <p:spPr>
          <a:xfrm>
            <a:off x="457200" y="317405"/>
            <a:ext cx="10515600" cy="461700"/>
          </a:xfrm>
          <a:prstGeom prst="rect">
            <a:avLst/>
          </a:prstGeom>
        </p:spPr>
        <p:txBody>
          <a:bodyPr spcFirstLastPara="1" wrap="square" lIns="0" tIns="45700" rIns="0" bIns="0" anchor="t" anchorCtr="0">
            <a:spAutoFit/>
          </a:bodyPr>
          <a:lstStyle/>
          <a:p>
            <a:r>
              <a:rPr lang="en-US" dirty="0"/>
              <a:t>How did VA decide to be Accessibility First?</a:t>
            </a:r>
            <a:endParaRPr dirty="0"/>
          </a:p>
        </p:txBody>
      </p:sp>
      <p:sp>
        <p:nvSpPr>
          <p:cNvPr id="265" name="Google Shape;265;geddd2ba8be_1_500"/>
          <p:cNvSpPr txBox="1">
            <a:spLocks noGrp="1"/>
          </p:cNvSpPr>
          <p:nvPr>
            <p:ph type="body" idx="1"/>
          </p:nvPr>
        </p:nvSpPr>
        <p:spPr>
          <a:xfrm>
            <a:off x="457200" y="1352675"/>
            <a:ext cx="11277600" cy="4948800"/>
          </a:xfrm>
          <a:prstGeom prst="rect">
            <a:avLst/>
          </a:prstGeom>
        </p:spPr>
        <p:txBody>
          <a:bodyPr spcFirstLastPara="1" wrap="square" lIns="91425" tIns="45700" rIns="91425" bIns="45700" anchor="t" anchorCtr="0">
            <a:noAutofit/>
          </a:bodyPr>
          <a:lstStyle/>
          <a:p>
            <a:pPr>
              <a:lnSpc>
                <a:spcPct val="120000"/>
              </a:lnSpc>
              <a:buFont typeface="Arial" panose="020B0604020202020204" pitchFamily="34" charset="0"/>
              <a:buChar char="•"/>
            </a:pPr>
            <a:r>
              <a:rPr lang="en-US" dirty="0"/>
              <a:t>Because this was a native app, we knew we could set a high bar for accessibility</a:t>
            </a:r>
          </a:p>
          <a:p>
            <a:pPr>
              <a:lnSpc>
                <a:spcPct val="120000"/>
              </a:lnSpc>
              <a:buFont typeface="Arial" panose="020B0604020202020204" pitchFamily="34" charset="0"/>
              <a:buChar char="•"/>
            </a:pPr>
            <a:r>
              <a:rPr lang="en-US" dirty="0"/>
              <a:t>Web Content Accessibility Guidelines (WCAG) 2.0 compliance at a minimum per VA’s official standard</a:t>
            </a:r>
          </a:p>
          <a:p>
            <a:pPr>
              <a:lnSpc>
                <a:spcPct val="120000"/>
              </a:lnSpc>
              <a:buFont typeface="Arial" panose="020B0604020202020204" pitchFamily="34" charset="0"/>
              <a:buChar char="•"/>
            </a:pPr>
            <a:r>
              <a:rPr lang="en-US" dirty="0"/>
              <a:t>VA made it clear that we wanted to take an Accessibility First approach, because it’s so difficult to add in later</a:t>
            </a:r>
          </a:p>
          <a:p>
            <a:pPr>
              <a:lnSpc>
                <a:spcPct val="120000"/>
              </a:lnSpc>
              <a:buFont typeface="Arial" panose="020B0604020202020204" pitchFamily="34" charset="0"/>
              <a:buChar char="•"/>
            </a:pPr>
            <a:r>
              <a:rPr lang="en-US" dirty="0"/>
              <a:t>The team accepted VA’s challenge, and exceeded expectations</a:t>
            </a:r>
          </a:p>
        </p:txBody>
      </p:sp>
      <p:sp>
        <p:nvSpPr>
          <p:cNvPr id="266" name="Google Shape;266;geddd2ba8be_1_500"/>
          <p:cNvSpPr txBox="1">
            <a:spLocks noGrp="1"/>
          </p:cNvSpPr>
          <p:nvPr>
            <p:ph type="sldNum" idx="12"/>
          </p:nvPr>
        </p:nvSpPr>
        <p:spPr>
          <a:xfrm>
            <a:off x="11465983" y="6492240"/>
            <a:ext cx="268800" cy="183000"/>
          </a:xfrm>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6" name="Title 5">
            <a:extLst>
              <a:ext uri="{FF2B5EF4-FFF2-40B4-BE49-F238E27FC236}">
                <a16:creationId xmlns:a16="http://schemas.microsoft.com/office/drawing/2014/main" id="{840102ED-DB25-0445-8547-1C378C76CFEA}"/>
              </a:ext>
            </a:extLst>
          </p:cNvPr>
          <p:cNvSpPr>
            <a:spLocks noGrp="1"/>
          </p:cNvSpPr>
          <p:nvPr>
            <p:ph type="title"/>
          </p:nvPr>
        </p:nvSpPr>
        <p:spPr/>
        <p:txBody>
          <a:bodyPr/>
          <a:lstStyle/>
          <a:p>
            <a:r>
              <a:rPr lang="en-US" dirty="0"/>
              <a:t>Our first Accessibility First moment</a:t>
            </a:r>
          </a:p>
        </p:txBody>
      </p:sp>
      <p:sp>
        <p:nvSpPr>
          <p:cNvPr id="5" name="Text Placeholder 4">
            <a:extLst>
              <a:ext uri="{FF2B5EF4-FFF2-40B4-BE49-F238E27FC236}">
                <a16:creationId xmlns:a16="http://schemas.microsoft.com/office/drawing/2014/main" id="{D5ADC601-DE72-FF41-8A89-4A298A07D223}"/>
              </a:ext>
            </a:extLst>
          </p:cNvPr>
          <p:cNvSpPr>
            <a:spLocks noGrp="1"/>
          </p:cNvSpPr>
          <p:nvPr>
            <p:ph type="body" idx="1"/>
          </p:nvPr>
        </p:nvSpPr>
        <p:spPr>
          <a:xfrm>
            <a:off x="457200" y="1371600"/>
            <a:ext cx="7569200" cy="4937700"/>
          </a:xfrm>
        </p:spPr>
        <p:txBody>
          <a:bodyPr/>
          <a:lstStyle/>
          <a:p>
            <a:pPr marL="508000" lvl="0" indent="-457200">
              <a:lnSpc>
                <a:spcPct val="120000"/>
              </a:lnSpc>
              <a:buFont typeface="Arial" panose="020B0604020202020204" pitchFamily="34" charset="0"/>
              <a:buChar char="•"/>
            </a:pPr>
            <a:r>
              <a:rPr lang="en-US" dirty="0"/>
              <a:t>VA asked the team to include accessibility in their initial tech research</a:t>
            </a:r>
          </a:p>
          <a:p>
            <a:pPr marL="508000" lvl="0" indent="-457200">
              <a:lnSpc>
                <a:spcPct val="120000"/>
              </a:lnSpc>
              <a:buFont typeface="Arial" panose="020B0604020202020204" pitchFamily="34" charset="0"/>
              <a:buChar char="•"/>
            </a:pPr>
            <a:r>
              <a:rPr lang="en-US" dirty="0"/>
              <a:t>At the first official meeting I had with the development team, they presented the accessibility testing plan</a:t>
            </a:r>
          </a:p>
          <a:p>
            <a:pPr marL="508000" lvl="0" indent="-457200">
              <a:lnSpc>
                <a:spcPct val="120000"/>
              </a:lnSpc>
              <a:buFont typeface="Arial" panose="020B0604020202020204" pitchFamily="34" charset="0"/>
              <a:buChar char="•"/>
            </a:pPr>
            <a:r>
              <a:rPr lang="en-US" dirty="0"/>
              <a:t>Veterans deserve the best digital experiences, and that includes the best possible accessibility</a:t>
            </a:r>
          </a:p>
        </p:txBody>
      </p:sp>
      <p:pic>
        <p:nvPicPr>
          <p:cNvPr id="133" name="Google Shape;133;geddd2ba8be_0_7" descr="Screenshot of the Home page of testing plan with a table showing rows of things to test for." title="Preview of testing plan"/>
          <p:cNvPicPr preferRelativeResize="0"/>
          <p:nvPr/>
        </p:nvPicPr>
        <p:blipFill rotWithShape="1">
          <a:blip r:embed="rId3">
            <a:alphaModFix/>
          </a:blip>
          <a:srcRect l="4645" r="2443"/>
          <a:stretch/>
        </p:blipFill>
        <p:spPr>
          <a:xfrm>
            <a:off x="8196876" y="1437526"/>
            <a:ext cx="3671825" cy="4330675"/>
          </a:xfrm>
          <a:prstGeom prst="rect">
            <a:avLst/>
          </a:prstGeom>
          <a:noFill/>
          <a:ln>
            <a:noFill/>
          </a:ln>
          <a:effectLst>
            <a:outerShdw blurRad="57150" dist="19050" dir="5400000" algn="bl" rotWithShape="0">
              <a:srgbClr val="000000">
                <a:alpha val="50000"/>
              </a:srgbClr>
            </a:outerShdw>
          </a:effectLst>
        </p:spPr>
      </p:pic>
      <p:sp>
        <p:nvSpPr>
          <p:cNvPr id="134" name="Google Shape;134;geddd2ba8be_0_7"/>
          <p:cNvSpPr txBox="1"/>
          <p:nvPr/>
        </p:nvSpPr>
        <p:spPr>
          <a:xfrm>
            <a:off x="8350400" y="5843163"/>
            <a:ext cx="3364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t>Mobile Accessibility Test Plan</a:t>
            </a:r>
            <a:endParaRPr/>
          </a:p>
        </p:txBody>
      </p:sp>
      <p:sp>
        <p:nvSpPr>
          <p:cNvPr id="132" name="Google Shape;132;geddd2ba8be_0_7"/>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5" name="Title 4">
            <a:extLst>
              <a:ext uri="{FF2B5EF4-FFF2-40B4-BE49-F238E27FC236}">
                <a16:creationId xmlns:a16="http://schemas.microsoft.com/office/drawing/2014/main" id="{11F076AB-22B5-7B47-A617-78B6900CE53B}"/>
              </a:ext>
            </a:extLst>
          </p:cNvPr>
          <p:cNvSpPr>
            <a:spLocks noGrp="1"/>
          </p:cNvSpPr>
          <p:nvPr>
            <p:ph type="title"/>
          </p:nvPr>
        </p:nvSpPr>
        <p:spPr/>
        <p:txBody>
          <a:bodyPr/>
          <a:lstStyle/>
          <a:p>
            <a:r>
              <a:rPr lang="en-US" dirty="0"/>
              <a:t>Every stage counts in an Accessibility First approach</a:t>
            </a:r>
          </a:p>
        </p:txBody>
      </p:sp>
      <p:sp>
        <p:nvSpPr>
          <p:cNvPr id="150" name="Google Shape;150;geddd2ba8be_1_486" descr="Dark blue chevron pointing right that contains the following text: &quot;Planning&quot; " title="&quot;Planning&quot; chevron"/>
          <p:cNvSpPr/>
          <p:nvPr/>
        </p:nvSpPr>
        <p:spPr>
          <a:xfrm>
            <a:off x="221725" y="1216775"/>
            <a:ext cx="2650666" cy="554100"/>
          </a:xfrm>
          <a:prstGeom prst="chevron">
            <a:avLst>
              <a:gd name="adj" fmla="val 50000"/>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rgbClr val="FFFFFF"/>
                </a:solidFill>
              </a:rPr>
              <a:t>Planning</a:t>
            </a:r>
            <a:endParaRPr sz="2000" b="1">
              <a:solidFill>
                <a:srgbClr val="FFFFFF"/>
              </a:solidFill>
            </a:endParaRPr>
          </a:p>
        </p:txBody>
      </p:sp>
      <p:pic>
        <p:nvPicPr>
          <p:cNvPr id="151" name="Google Shape;151;geddd2ba8be_1_486" descr="Screenshot of the Home page of testing plan with a table showing rows of things to test for." title="Preview of a testing plan"/>
          <p:cNvPicPr preferRelativeResize="0"/>
          <p:nvPr/>
        </p:nvPicPr>
        <p:blipFill rotWithShape="1">
          <a:blip r:embed="rId3">
            <a:alphaModFix/>
          </a:blip>
          <a:srcRect l="4645" r="2443"/>
          <a:stretch/>
        </p:blipFill>
        <p:spPr>
          <a:xfrm>
            <a:off x="246439" y="2841482"/>
            <a:ext cx="2299201" cy="2711775"/>
          </a:xfrm>
          <a:prstGeom prst="rect">
            <a:avLst/>
          </a:prstGeom>
          <a:noFill/>
          <a:ln>
            <a:noFill/>
          </a:ln>
          <a:effectLst>
            <a:outerShdw blurRad="57150" dist="19050" dir="5400000" algn="bl" rotWithShape="0">
              <a:srgbClr val="000000">
                <a:alpha val="50000"/>
              </a:srgbClr>
            </a:outerShdw>
          </a:effectLst>
        </p:spPr>
      </p:pic>
      <p:sp>
        <p:nvSpPr>
          <p:cNvPr id="152" name="Google Shape;152;geddd2ba8be_1_486"/>
          <p:cNvSpPr txBox="1"/>
          <p:nvPr/>
        </p:nvSpPr>
        <p:spPr>
          <a:xfrm>
            <a:off x="221725" y="5577971"/>
            <a:ext cx="2176353" cy="6155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dirty="0"/>
              <a:t>Mobile Accessibility Test Plan</a:t>
            </a:r>
            <a:endParaRPr dirty="0"/>
          </a:p>
        </p:txBody>
      </p:sp>
      <p:cxnSp>
        <p:nvCxnSpPr>
          <p:cNvPr id="163" name="Google Shape;163;geddd2ba8be_1_486" descr="Blue arrow pointing right" title="Right arrow"/>
          <p:cNvCxnSpPr>
            <a:cxnSpLocks/>
            <a:stCxn id="151" idx="3"/>
            <a:endCxn id="161" idx="1"/>
          </p:cNvCxnSpPr>
          <p:nvPr/>
        </p:nvCxnSpPr>
        <p:spPr>
          <a:xfrm flipV="1">
            <a:off x="2545640" y="2809643"/>
            <a:ext cx="274728" cy="1387727"/>
          </a:xfrm>
          <a:prstGeom prst="curvedConnector3">
            <a:avLst>
              <a:gd name="adj1" fmla="val 50000"/>
            </a:avLst>
          </a:prstGeom>
          <a:noFill/>
          <a:ln w="28575" cap="flat" cmpd="sng">
            <a:solidFill>
              <a:srgbClr val="006197"/>
            </a:solidFill>
            <a:prstDash val="solid"/>
            <a:round/>
            <a:headEnd type="none" w="med" len="med"/>
            <a:tailEnd type="triangle" w="med" len="med"/>
          </a:ln>
        </p:spPr>
      </p:cxnSp>
      <p:sp>
        <p:nvSpPr>
          <p:cNvPr id="158" name="Google Shape;158;geddd2ba8be_1_486" descr="Dark blue chevron pointing right that contains the following text: &quot;Design &amp; Definition&quot;" title="&quot;Design &amp; Definition&quot; chevron"/>
          <p:cNvSpPr/>
          <p:nvPr/>
        </p:nvSpPr>
        <p:spPr>
          <a:xfrm>
            <a:off x="2730843" y="1216775"/>
            <a:ext cx="4777715" cy="554100"/>
          </a:xfrm>
          <a:prstGeom prst="chevron">
            <a:avLst>
              <a:gd name="adj" fmla="val 50000"/>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rgbClr val="FFFFFF"/>
                </a:solidFill>
              </a:rPr>
              <a:t>Design &amp; Definition</a:t>
            </a:r>
            <a:endParaRPr sz="2000" b="1">
              <a:solidFill>
                <a:srgbClr val="FFFFFF"/>
              </a:solidFill>
            </a:endParaRPr>
          </a:p>
        </p:txBody>
      </p:sp>
      <p:pic>
        <p:nvPicPr>
          <p:cNvPr id="161" name="Google Shape;161;geddd2ba8be_1_486" descr="Image of different shades of blue and teal that is part of the VA design system colors that passes the WCAG contrast test." title="VA Design system colors"/>
          <p:cNvPicPr preferRelativeResize="0"/>
          <p:nvPr/>
        </p:nvPicPr>
        <p:blipFill>
          <a:blip r:embed="rId4">
            <a:alphaModFix/>
          </a:blip>
          <a:stretch>
            <a:fillRect/>
          </a:stretch>
        </p:blipFill>
        <p:spPr>
          <a:xfrm>
            <a:off x="2820368" y="1958875"/>
            <a:ext cx="2067212" cy="1701536"/>
          </a:xfrm>
          <a:prstGeom prst="rect">
            <a:avLst/>
          </a:prstGeom>
          <a:noFill/>
          <a:ln>
            <a:noFill/>
          </a:ln>
          <a:effectLst>
            <a:outerShdw blurRad="57150" dist="19050" dir="5400000" algn="bl" rotWithShape="0">
              <a:srgbClr val="000000">
                <a:alpha val="50000"/>
              </a:srgbClr>
            </a:outerShdw>
          </a:effectLst>
        </p:spPr>
      </p:pic>
      <p:sp>
        <p:nvSpPr>
          <p:cNvPr id="162" name="Google Shape;162;geddd2ba8be_1_486"/>
          <p:cNvSpPr txBox="1"/>
          <p:nvPr/>
        </p:nvSpPr>
        <p:spPr>
          <a:xfrm>
            <a:off x="2872391" y="3754250"/>
            <a:ext cx="1775206" cy="830966"/>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dirty="0"/>
              <a:t>Color contrast requirements in design library</a:t>
            </a:r>
            <a:endParaRPr dirty="0"/>
          </a:p>
        </p:txBody>
      </p:sp>
      <p:cxnSp>
        <p:nvCxnSpPr>
          <p:cNvPr id="164" name="Google Shape;164;geddd2ba8be_1_486" descr="Blue arrow pointing right" title="Right arrow"/>
          <p:cNvCxnSpPr>
            <a:cxnSpLocks/>
            <a:endCxn id="160" idx="0"/>
          </p:cNvCxnSpPr>
          <p:nvPr/>
        </p:nvCxnSpPr>
        <p:spPr>
          <a:xfrm>
            <a:off x="4887580" y="2208545"/>
            <a:ext cx="1143890" cy="632937"/>
          </a:xfrm>
          <a:prstGeom prst="curvedConnector2">
            <a:avLst/>
          </a:prstGeom>
          <a:noFill/>
          <a:ln w="28575" cap="flat" cmpd="sng">
            <a:solidFill>
              <a:srgbClr val="006197"/>
            </a:solidFill>
            <a:prstDash val="solid"/>
            <a:round/>
            <a:headEnd type="none" w="med" len="med"/>
            <a:tailEnd type="triangle" w="med" len="med"/>
          </a:ln>
        </p:spPr>
      </p:cxnSp>
      <p:pic>
        <p:nvPicPr>
          <p:cNvPr id="160" name="Google Shape;160;geddd2ba8be_1_486" descr="Screenshot of accessibility requirements from the frontend backlog. These requirements describe how to make the &quot;residential address&quot; form page accessible. " title="Image of accessibility requirements from the backlog"/>
          <p:cNvPicPr preferRelativeResize="0"/>
          <p:nvPr/>
        </p:nvPicPr>
        <p:blipFill rotWithShape="1">
          <a:blip r:embed="rId5">
            <a:alphaModFix/>
          </a:blip>
          <a:srcRect l="-459" t="37648" r="19904" b="9250"/>
          <a:stretch/>
        </p:blipFill>
        <p:spPr>
          <a:xfrm>
            <a:off x="4997870" y="2841482"/>
            <a:ext cx="2067199" cy="2711775"/>
          </a:xfrm>
          <a:prstGeom prst="rect">
            <a:avLst/>
          </a:prstGeom>
          <a:noFill/>
          <a:ln>
            <a:noFill/>
          </a:ln>
          <a:effectLst>
            <a:outerShdw blurRad="57150" dist="19050" dir="5400000" algn="bl" rotWithShape="0">
              <a:srgbClr val="000000">
                <a:alpha val="50000"/>
              </a:srgbClr>
            </a:outerShdw>
          </a:effectLst>
        </p:spPr>
      </p:pic>
      <p:sp>
        <p:nvSpPr>
          <p:cNvPr id="159" name="Google Shape;159;geddd2ba8be_1_486"/>
          <p:cNvSpPr txBox="1"/>
          <p:nvPr/>
        </p:nvSpPr>
        <p:spPr>
          <a:xfrm>
            <a:off x="4852567" y="5577971"/>
            <a:ext cx="2381027" cy="830966"/>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dirty="0"/>
              <a:t>Example of accessibility requirements in development backlog</a:t>
            </a:r>
            <a:endParaRPr dirty="0"/>
          </a:p>
        </p:txBody>
      </p:sp>
      <p:cxnSp>
        <p:nvCxnSpPr>
          <p:cNvPr id="165" name="Google Shape;165;geddd2ba8be_1_486" descr="Blue arrow pointing right" title="Right arrow"/>
          <p:cNvCxnSpPr>
            <a:cxnSpLocks/>
            <a:stCxn id="160" idx="3"/>
            <a:endCxn id="154" idx="2"/>
          </p:cNvCxnSpPr>
          <p:nvPr/>
        </p:nvCxnSpPr>
        <p:spPr>
          <a:xfrm flipV="1">
            <a:off x="7065069" y="3848076"/>
            <a:ext cx="1469677" cy="349294"/>
          </a:xfrm>
          <a:prstGeom prst="curvedConnector2">
            <a:avLst/>
          </a:prstGeom>
          <a:noFill/>
          <a:ln w="28575" cap="flat" cmpd="sng">
            <a:solidFill>
              <a:srgbClr val="006197"/>
            </a:solidFill>
            <a:prstDash val="solid"/>
            <a:round/>
            <a:headEnd type="none" w="med" len="med"/>
            <a:tailEnd type="triangle" w="med" len="med"/>
          </a:ln>
        </p:spPr>
      </p:cxnSp>
      <p:sp>
        <p:nvSpPr>
          <p:cNvPr id="153" name="Google Shape;153;geddd2ba8be_1_486" descr="Dark blue chevron pointing right that contains the following text: &quot;Development &amp; QA&quot;" title="&quot;Development &amp; QA&quot; chevron"/>
          <p:cNvSpPr/>
          <p:nvPr/>
        </p:nvSpPr>
        <p:spPr>
          <a:xfrm>
            <a:off x="7364627" y="1216775"/>
            <a:ext cx="4662773" cy="554100"/>
          </a:xfrm>
          <a:prstGeom prst="chevron">
            <a:avLst>
              <a:gd name="adj" fmla="val 50000"/>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rgbClr val="FFFFFF"/>
                </a:solidFill>
              </a:rPr>
              <a:t>Development &amp; QA</a:t>
            </a:r>
            <a:endParaRPr sz="2000" b="1">
              <a:solidFill>
                <a:srgbClr val="FFFFFF"/>
              </a:solidFill>
            </a:endParaRPr>
          </a:p>
        </p:txBody>
      </p:sp>
      <p:pic>
        <p:nvPicPr>
          <p:cNvPr id="154" name="Google Shape;154;geddd2ba8be_1_486" descr="Image of code screen that our developers use. It has programing language on top of a black screen" title="Image of frontend code"/>
          <p:cNvPicPr preferRelativeResize="0"/>
          <p:nvPr/>
        </p:nvPicPr>
        <p:blipFill rotWithShape="1">
          <a:blip r:embed="rId6">
            <a:alphaModFix/>
          </a:blip>
          <a:srcRect r="11371"/>
          <a:stretch/>
        </p:blipFill>
        <p:spPr>
          <a:xfrm>
            <a:off x="7250758" y="1958875"/>
            <a:ext cx="2567976" cy="1889201"/>
          </a:xfrm>
          <a:prstGeom prst="rect">
            <a:avLst/>
          </a:prstGeom>
          <a:noFill/>
          <a:ln>
            <a:noFill/>
          </a:ln>
          <a:effectLst>
            <a:outerShdw blurRad="57150" dist="19050" dir="5400000" algn="bl" rotWithShape="0">
              <a:srgbClr val="000000">
                <a:alpha val="50000"/>
              </a:srgbClr>
            </a:outerShdw>
          </a:effectLst>
        </p:spPr>
      </p:pic>
      <p:sp>
        <p:nvSpPr>
          <p:cNvPr id="155" name="Google Shape;155;geddd2ba8be_1_486"/>
          <p:cNvSpPr txBox="1"/>
          <p:nvPr/>
        </p:nvSpPr>
        <p:spPr>
          <a:xfrm>
            <a:off x="7271289" y="4235016"/>
            <a:ext cx="2381027" cy="6155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dirty="0"/>
              <a:t>Example of accessibility in React Native</a:t>
            </a:r>
            <a:endParaRPr dirty="0"/>
          </a:p>
        </p:txBody>
      </p:sp>
      <p:cxnSp>
        <p:nvCxnSpPr>
          <p:cNvPr id="166" name="Google Shape;166;geddd2ba8be_1_486" descr="Blue arrow pointing right" title="Right arrow"/>
          <p:cNvCxnSpPr>
            <a:cxnSpLocks/>
            <a:endCxn id="157" idx="0"/>
          </p:cNvCxnSpPr>
          <p:nvPr/>
        </p:nvCxnSpPr>
        <p:spPr>
          <a:xfrm>
            <a:off x="9818734" y="2295774"/>
            <a:ext cx="1154912" cy="545708"/>
          </a:xfrm>
          <a:prstGeom prst="curvedConnector2">
            <a:avLst/>
          </a:prstGeom>
          <a:noFill/>
          <a:ln w="28575" cap="flat" cmpd="sng">
            <a:solidFill>
              <a:srgbClr val="006197"/>
            </a:solidFill>
            <a:prstDash val="solid"/>
            <a:round/>
            <a:headEnd type="none" w="med" len="med"/>
            <a:tailEnd type="triangle" w="med" len="med"/>
          </a:ln>
        </p:spPr>
      </p:cxnSp>
      <p:pic>
        <p:nvPicPr>
          <p:cNvPr id="157" name="Google Shape;157;geddd2ba8be_1_486" descr="Image of mobile app screen using screen reader progression." title="Image of native mobile app screen"/>
          <p:cNvPicPr preferRelativeResize="0"/>
          <p:nvPr/>
        </p:nvPicPr>
        <p:blipFill rotWithShape="1">
          <a:blip r:embed="rId7">
            <a:alphaModFix/>
          </a:blip>
          <a:srcRect t="47954" r="18943" b="3116"/>
          <a:stretch/>
        </p:blipFill>
        <p:spPr>
          <a:xfrm>
            <a:off x="9940046" y="2841482"/>
            <a:ext cx="2067199" cy="2711775"/>
          </a:xfrm>
          <a:prstGeom prst="rect">
            <a:avLst/>
          </a:prstGeom>
          <a:noFill/>
          <a:ln w="9525" cap="flat" cmpd="sng">
            <a:solidFill>
              <a:srgbClr val="CCCCCC"/>
            </a:solidFill>
            <a:prstDash val="solid"/>
            <a:round/>
            <a:headEnd type="none" w="sm" len="sm"/>
            <a:tailEnd type="none" w="sm" len="sm"/>
          </a:ln>
          <a:effectLst>
            <a:outerShdw blurRad="57150" dist="19050" dir="5400000" algn="bl" rotWithShape="0">
              <a:srgbClr val="000000">
                <a:alpha val="50000"/>
              </a:srgbClr>
            </a:outerShdw>
          </a:effectLst>
        </p:spPr>
      </p:pic>
      <p:sp>
        <p:nvSpPr>
          <p:cNvPr id="156" name="Google Shape;156;geddd2ba8be_1_486"/>
          <p:cNvSpPr txBox="1"/>
          <p:nvPr/>
        </p:nvSpPr>
        <p:spPr>
          <a:xfrm>
            <a:off x="9730739" y="5577971"/>
            <a:ext cx="2485800" cy="6155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dirty="0"/>
              <a:t>Example of voice command QA</a:t>
            </a:r>
            <a:endParaRPr dirty="0"/>
          </a:p>
        </p:txBody>
      </p:sp>
      <p:sp>
        <p:nvSpPr>
          <p:cNvPr id="149" name="Google Shape;149;geddd2ba8be_1_486"/>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4" name="Google Shape;174;geddd2ba8be_1_493"/>
          <p:cNvSpPr txBox="1">
            <a:spLocks noGrp="1"/>
          </p:cNvSpPr>
          <p:nvPr>
            <p:ph type="title"/>
          </p:nvPr>
        </p:nvSpPr>
        <p:spPr>
          <a:prstGeom prst="rect">
            <a:avLst/>
          </a:prstGeom>
        </p:spPr>
        <p:txBody>
          <a:bodyPr spcFirstLastPara="1" wrap="square" lIns="0" tIns="45700" rIns="0" bIns="0" anchor="t" anchorCtr="0">
            <a:spAutoFit/>
          </a:bodyPr>
          <a:lstStyle/>
          <a:p>
            <a:pPr marL="0" lvl="0" indent="0" algn="l" rtl="0">
              <a:spcBef>
                <a:spcPts val="0"/>
              </a:spcBef>
              <a:spcAft>
                <a:spcPts val="0"/>
              </a:spcAft>
              <a:buNone/>
            </a:pPr>
            <a:r>
              <a:rPr lang="en-US" dirty="0"/>
              <a:t>How was the design process Accessibility First?</a:t>
            </a:r>
            <a:endParaRPr dirty="0"/>
          </a:p>
        </p:txBody>
      </p:sp>
      <p:sp>
        <p:nvSpPr>
          <p:cNvPr id="3" name="Text Placeholder 2">
            <a:extLst>
              <a:ext uri="{FF2B5EF4-FFF2-40B4-BE49-F238E27FC236}">
                <a16:creationId xmlns:a16="http://schemas.microsoft.com/office/drawing/2014/main" id="{13D4F85A-088E-9E48-A227-0D92083554E5}"/>
              </a:ext>
            </a:extLst>
          </p:cNvPr>
          <p:cNvSpPr>
            <a:spLocks noGrp="1"/>
          </p:cNvSpPr>
          <p:nvPr>
            <p:ph type="body" idx="1"/>
          </p:nvPr>
        </p:nvSpPr>
        <p:spPr>
          <a:xfrm>
            <a:off x="457200" y="1371600"/>
            <a:ext cx="7424057" cy="4937700"/>
          </a:xfrm>
        </p:spPr>
        <p:txBody>
          <a:bodyPr/>
          <a:lstStyle/>
          <a:p>
            <a:pPr>
              <a:buFont typeface="Arial" panose="020B0604020202020204" pitchFamily="34" charset="0"/>
              <a:buChar char="•"/>
            </a:pPr>
            <a:r>
              <a:rPr lang="en-US" dirty="0"/>
              <a:t>Designed with accessibility in mind from the start</a:t>
            </a:r>
          </a:p>
          <a:p>
            <a:pPr>
              <a:buFont typeface="Arial" panose="020B0604020202020204" pitchFamily="34" charset="0"/>
              <a:buChar char="•"/>
            </a:pPr>
            <a:r>
              <a:rPr lang="en-US" dirty="0"/>
              <a:t>Based on existing VA design system with modifications for native mobile</a:t>
            </a:r>
          </a:p>
          <a:p>
            <a:pPr>
              <a:buFont typeface="Arial" panose="020B0604020202020204" pitchFamily="34" charset="0"/>
              <a:buChar char="•"/>
            </a:pPr>
            <a:endParaRPr lang="en-US" dirty="0"/>
          </a:p>
          <a:p>
            <a:pPr marL="50800" indent="0">
              <a:buNone/>
            </a:pPr>
            <a:r>
              <a:rPr lang="en-US" dirty="0"/>
              <a:t>Things we did:</a:t>
            </a:r>
          </a:p>
          <a:p>
            <a:pPr>
              <a:buFont typeface="Arial" panose="020B0604020202020204" pitchFamily="34" charset="0"/>
              <a:buChar char="•"/>
            </a:pPr>
            <a:r>
              <a:rPr lang="en-US" dirty="0"/>
              <a:t>Content takes the center stage</a:t>
            </a:r>
          </a:p>
          <a:p>
            <a:pPr>
              <a:buFont typeface="Arial" panose="020B0604020202020204" pitchFamily="34" charset="0"/>
              <a:buChar char="•"/>
            </a:pPr>
            <a:r>
              <a:rPr lang="en-US" dirty="0"/>
              <a:t>Generous font sizing</a:t>
            </a:r>
          </a:p>
          <a:p>
            <a:pPr>
              <a:buFont typeface="Arial" panose="020B0604020202020204" pitchFamily="34" charset="0"/>
              <a:buChar char="•"/>
            </a:pPr>
            <a:r>
              <a:rPr lang="en-US" dirty="0"/>
              <a:t>Go beyond guideline standards</a:t>
            </a:r>
          </a:p>
          <a:p>
            <a:pPr>
              <a:buFont typeface="Arial" panose="020B0604020202020204" pitchFamily="34" charset="0"/>
              <a:buChar char="•"/>
            </a:pPr>
            <a:endParaRPr lang="en-US" dirty="0"/>
          </a:p>
        </p:txBody>
      </p:sp>
      <p:sp>
        <p:nvSpPr>
          <p:cNvPr id="172" name="Google Shape;172;geddd2ba8be_1_493">
            <a:extLst>
              <a:ext uri="{C183D7F6-B498-43B3-948B-1728B52AA6E4}">
                <adec:decorative xmlns:adec="http://schemas.microsoft.com/office/drawing/2017/decorative" val="1"/>
              </a:ext>
            </a:extLst>
          </p:cNvPr>
          <p:cNvSpPr/>
          <p:nvPr/>
        </p:nvSpPr>
        <p:spPr>
          <a:xfrm>
            <a:off x="8133900" y="1210250"/>
            <a:ext cx="3865200" cy="2880300"/>
          </a:xfrm>
          <a:prstGeom prst="rect">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 name="Google Shape;177;geddd2ba8be_1_493" descr="Phone number then explains how to call via TTY." title="Component featuring TTY information"/>
          <p:cNvPicPr preferRelativeResize="0"/>
          <p:nvPr/>
        </p:nvPicPr>
        <p:blipFill rotWithShape="1">
          <a:blip r:embed="rId3">
            <a:alphaModFix/>
          </a:blip>
          <a:srcRect b="4306"/>
          <a:stretch/>
        </p:blipFill>
        <p:spPr>
          <a:xfrm>
            <a:off x="8307843" y="1258829"/>
            <a:ext cx="3565750" cy="2790750"/>
          </a:xfrm>
          <a:prstGeom prst="rect">
            <a:avLst/>
          </a:prstGeom>
          <a:noFill/>
          <a:ln>
            <a:noFill/>
          </a:ln>
        </p:spPr>
      </p:pic>
      <p:sp>
        <p:nvSpPr>
          <p:cNvPr id="179" name="Google Shape;179;geddd2ba8be_1_493"/>
          <p:cNvSpPr txBox="1"/>
          <p:nvPr/>
        </p:nvSpPr>
        <p:spPr>
          <a:xfrm>
            <a:off x="8613775" y="4130125"/>
            <a:ext cx="2981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t>Example 1: TTY click-to-call</a:t>
            </a:r>
            <a:endParaRPr/>
          </a:p>
        </p:txBody>
      </p:sp>
      <p:sp>
        <p:nvSpPr>
          <p:cNvPr id="173" name="Google Shape;173;geddd2ba8be_1_493">
            <a:extLst>
              <a:ext uri="{C183D7F6-B498-43B3-948B-1728B52AA6E4}">
                <adec:decorative xmlns:adec="http://schemas.microsoft.com/office/drawing/2017/decorative" val="1"/>
              </a:ext>
            </a:extLst>
          </p:cNvPr>
          <p:cNvSpPr/>
          <p:nvPr/>
        </p:nvSpPr>
        <p:spPr>
          <a:xfrm>
            <a:off x="8133900" y="4588950"/>
            <a:ext cx="3865200" cy="1115100"/>
          </a:xfrm>
          <a:prstGeom prst="rect">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8" name="Google Shape;178;geddd2ba8be_1_493" descr="Image of disabled button state component with grey box and  button text with a hint text under the button" title="Disabled button state component"/>
          <p:cNvPicPr preferRelativeResize="0"/>
          <p:nvPr/>
        </p:nvPicPr>
        <p:blipFill rotWithShape="1">
          <a:blip r:embed="rId4">
            <a:alphaModFix/>
          </a:blip>
          <a:srcRect b="20760"/>
          <a:stretch/>
        </p:blipFill>
        <p:spPr>
          <a:xfrm>
            <a:off x="8321450" y="4808125"/>
            <a:ext cx="3565750" cy="838850"/>
          </a:xfrm>
          <a:prstGeom prst="rect">
            <a:avLst/>
          </a:prstGeom>
          <a:noFill/>
          <a:ln>
            <a:noFill/>
          </a:ln>
        </p:spPr>
      </p:pic>
      <p:sp>
        <p:nvSpPr>
          <p:cNvPr id="180" name="Google Shape;180;geddd2ba8be_1_493"/>
          <p:cNvSpPr txBox="1"/>
          <p:nvPr/>
        </p:nvSpPr>
        <p:spPr>
          <a:xfrm>
            <a:off x="8575950" y="5762675"/>
            <a:ext cx="2981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t>Example 2: Disabled button</a:t>
            </a:r>
            <a:endParaRPr/>
          </a:p>
        </p:txBody>
      </p:sp>
      <p:sp>
        <p:nvSpPr>
          <p:cNvPr id="176" name="Google Shape;176;geddd2ba8be_1_49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93" name="Google Shape;193;gedf9b8508b_2_2"/>
          <p:cNvSpPr txBox="1">
            <a:spLocks noGrp="1"/>
          </p:cNvSpPr>
          <p:nvPr>
            <p:ph type="title"/>
          </p:nvPr>
        </p:nvSpPr>
        <p:spPr>
          <a:prstGeom prst="rect">
            <a:avLst/>
          </a:prstGeom>
        </p:spPr>
        <p:txBody>
          <a:bodyPr spcFirstLastPara="1" wrap="square" lIns="45700" tIns="45700" rIns="45700" bIns="45700" anchor="t" anchorCtr="0">
            <a:spAutoFit/>
          </a:bodyPr>
          <a:lstStyle/>
          <a:p>
            <a:pPr marL="0" lvl="0" indent="0" algn="l" rtl="0">
              <a:spcBef>
                <a:spcPts val="0"/>
              </a:spcBef>
              <a:spcAft>
                <a:spcPts val="0"/>
              </a:spcAft>
              <a:buNone/>
            </a:pPr>
            <a:r>
              <a:rPr lang="en-US">
                <a:latin typeface="Arial"/>
                <a:ea typeface="Arial"/>
                <a:cs typeface="Arial"/>
                <a:sym typeface="Arial"/>
              </a:rPr>
              <a:t>Case study: Form fields</a:t>
            </a:r>
            <a:endParaRPr>
              <a:latin typeface="Arial"/>
              <a:ea typeface="Arial"/>
              <a:cs typeface="Arial"/>
              <a:sym typeface="Arial"/>
            </a:endParaRPr>
          </a:p>
        </p:txBody>
      </p:sp>
      <p:pic>
        <p:nvPicPr>
          <p:cNvPr id="185" name="Google Shape;185;gedf9b8508b_2_2" descr="Mobile app with screen of form field for veteran to fill out that was not accessible due to non-passing color contrast." title="original design of form field that did not pass"/>
          <p:cNvPicPr preferRelativeResize="0"/>
          <p:nvPr/>
        </p:nvPicPr>
        <p:blipFill>
          <a:blip r:embed="rId3">
            <a:alphaModFix/>
          </a:blip>
          <a:stretch>
            <a:fillRect/>
          </a:stretch>
        </p:blipFill>
        <p:spPr>
          <a:xfrm>
            <a:off x="562899" y="1471250"/>
            <a:ext cx="1945200" cy="3957300"/>
          </a:xfrm>
          <a:prstGeom prst="round2SameRect">
            <a:avLst>
              <a:gd name="adj1" fmla="val 9385"/>
              <a:gd name="adj2" fmla="val 0"/>
            </a:avLst>
          </a:prstGeom>
          <a:noFill/>
          <a:ln>
            <a:noFill/>
          </a:ln>
        </p:spPr>
      </p:pic>
      <p:pic>
        <p:nvPicPr>
          <p:cNvPr id="186" name="Google Shape;186;gedf9b8508b_2_2" descr="Black iPhone frame that borders the screen content" title="iPhone border"/>
          <p:cNvPicPr preferRelativeResize="0"/>
          <p:nvPr/>
        </p:nvPicPr>
        <p:blipFill rotWithShape="1">
          <a:blip r:embed="rId4">
            <a:alphaModFix/>
          </a:blip>
          <a:srcRect l="6041" r="6522"/>
          <a:stretch/>
        </p:blipFill>
        <p:spPr>
          <a:xfrm>
            <a:off x="457200" y="1310950"/>
            <a:ext cx="2165100" cy="4277899"/>
          </a:xfrm>
          <a:prstGeom prst="rect">
            <a:avLst/>
          </a:prstGeom>
          <a:noFill/>
          <a:ln>
            <a:noFill/>
          </a:ln>
        </p:spPr>
      </p:pic>
      <p:sp>
        <p:nvSpPr>
          <p:cNvPr id="188" name="Google Shape;188;gedf9b8508b_2_2"/>
          <p:cNvSpPr txBox="1"/>
          <p:nvPr/>
        </p:nvSpPr>
        <p:spPr>
          <a:xfrm>
            <a:off x="555950" y="5556125"/>
            <a:ext cx="1945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t>Original design</a:t>
            </a:r>
            <a:endParaRPr/>
          </a:p>
        </p:txBody>
      </p:sp>
      <p:sp>
        <p:nvSpPr>
          <p:cNvPr id="192" name="Google Shape;192;gedf9b8508b_2_2" descr="Light blue arrow pointing right" title="Right arrow"/>
          <p:cNvSpPr/>
          <p:nvPr/>
        </p:nvSpPr>
        <p:spPr>
          <a:xfrm>
            <a:off x="2720975" y="2975550"/>
            <a:ext cx="552000" cy="444300"/>
          </a:xfrm>
          <a:prstGeom prst="rightArrow">
            <a:avLst>
              <a:gd name="adj1" fmla="val 50000"/>
              <a:gd name="adj2"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0" name="Google Shape;190;gedf9b8508b_2_2" descr="mobile phone app with screen of form field for veteran to fill out that was accessible due to passing color contrast and use of better line weight" title="Improved design of form field in mobile app."/>
          <p:cNvPicPr preferRelativeResize="0"/>
          <p:nvPr/>
        </p:nvPicPr>
        <p:blipFill rotWithShape="1">
          <a:blip r:embed="rId4">
            <a:alphaModFix/>
          </a:blip>
          <a:srcRect l="6207" r="6356"/>
          <a:stretch/>
        </p:blipFill>
        <p:spPr>
          <a:xfrm>
            <a:off x="3371662" y="1278225"/>
            <a:ext cx="2165100" cy="4343352"/>
          </a:xfrm>
          <a:prstGeom prst="rect">
            <a:avLst/>
          </a:prstGeom>
          <a:noFill/>
          <a:ln>
            <a:noFill/>
          </a:ln>
        </p:spPr>
      </p:pic>
      <p:pic>
        <p:nvPicPr>
          <p:cNvPr id="189" name="Google Shape;189;gedf9b8508b_2_2" descr="Improved design of form field in mobile app.&#10;&#10;mobile phone app with screen of form field for veteran to fill out that was accessible due to passing color contrast and use of better line weight"/>
          <p:cNvPicPr preferRelativeResize="0"/>
          <p:nvPr/>
        </p:nvPicPr>
        <p:blipFill rotWithShape="1">
          <a:blip r:embed="rId5">
            <a:alphaModFix/>
          </a:blip>
          <a:srcRect b="32308"/>
          <a:stretch/>
        </p:blipFill>
        <p:spPr>
          <a:xfrm>
            <a:off x="3500725" y="1424450"/>
            <a:ext cx="1945200" cy="4004100"/>
          </a:xfrm>
          <a:prstGeom prst="roundRect">
            <a:avLst>
              <a:gd name="adj" fmla="val 12240"/>
            </a:avLst>
          </a:prstGeom>
          <a:noFill/>
          <a:ln>
            <a:noFill/>
          </a:ln>
        </p:spPr>
      </p:pic>
      <p:sp>
        <p:nvSpPr>
          <p:cNvPr id="191" name="Google Shape;191;gedf9b8508b_2_2"/>
          <p:cNvSpPr txBox="1"/>
          <p:nvPr/>
        </p:nvSpPr>
        <p:spPr>
          <a:xfrm>
            <a:off x="3448425" y="5556125"/>
            <a:ext cx="2088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t>Improved design</a:t>
            </a:r>
            <a:endParaRPr/>
          </a:p>
        </p:txBody>
      </p:sp>
      <p:sp>
        <p:nvSpPr>
          <p:cNvPr id="2" name="Text Placeholder 1">
            <a:extLst>
              <a:ext uri="{FF2B5EF4-FFF2-40B4-BE49-F238E27FC236}">
                <a16:creationId xmlns:a16="http://schemas.microsoft.com/office/drawing/2014/main" id="{9DAE878B-8998-124E-BDF2-D6065E43D402}"/>
              </a:ext>
            </a:extLst>
          </p:cNvPr>
          <p:cNvSpPr>
            <a:spLocks noGrp="1"/>
          </p:cNvSpPr>
          <p:nvPr>
            <p:ph type="body" idx="1"/>
          </p:nvPr>
        </p:nvSpPr>
        <p:spPr>
          <a:xfrm>
            <a:off x="5994400" y="1371600"/>
            <a:ext cx="5740400" cy="4937700"/>
          </a:xfrm>
        </p:spPr>
        <p:txBody>
          <a:bodyPr/>
          <a:lstStyle/>
          <a:p>
            <a:pPr marL="0" lvl="0" indent="0">
              <a:lnSpc>
                <a:spcPct val="120000"/>
              </a:lnSpc>
              <a:spcBef>
                <a:spcPts val="800"/>
              </a:spcBef>
              <a:buNone/>
            </a:pPr>
            <a:r>
              <a:rPr lang="en-US" sz="2300" b="1" dirty="0"/>
              <a:t>Improvement candidate: Form UX/UI</a:t>
            </a:r>
          </a:p>
          <a:p>
            <a:pPr lvl="0" indent="-374650">
              <a:lnSpc>
                <a:spcPct val="120000"/>
              </a:lnSpc>
              <a:spcBef>
                <a:spcPts val="1000"/>
              </a:spcBef>
              <a:buSzPts val="2300"/>
              <a:buFont typeface="Arial"/>
              <a:buChar char="•"/>
            </a:pPr>
            <a:r>
              <a:rPr lang="en-US" sz="2300" dirty="0"/>
              <a:t>Design audit surfaced accessibility &amp; UX shortcomings</a:t>
            </a:r>
          </a:p>
          <a:p>
            <a:pPr lvl="1" indent="-374650">
              <a:lnSpc>
                <a:spcPct val="120000"/>
              </a:lnSpc>
              <a:spcBef>
                <a:spcPts val="0"/>
              </a:spcBef>
              <a:buSzPts val="2300"/>
              <a:buFont typeface="Arial"/>
              <a:buChar char="•"/>
            </a:pPr>
            <a:r>
              <a:rPr lang="en-US" sz="2300" dirty="0"/>
              <a:t>Original design didn’t respond well with larger text sizes</a:t>
            </a:r>
          </a:p>
          <a:p>
            <a:pPr lvl="1" indent="-374650">
              <a:lnSpc>
                <a:spcPct val="120000"/>
              </a:lnSpc>
              <a:spcBef>
                <a:spcPts val="0"/>
              </a:spcBef>
              <a:buSzPts val="2300"/>
              <a:buFont typeface="Arial"/>
              <a:buChar char="•"/>
            </a:pPr>
            <a:r>
              <a:rPr lang="en-US" sz="2300" dirty="0"/>
              <a:t>UX/UI wasn’t conducive for focused states &amp; field errors</a:t>
            </a:r>
          </a:p>
          <a:p>
            <a:pPr lvl="0" indent="-374650">
              <a:lnSpc>
                <a:spcPct val="120000"/>
              </a:lnSpc>
              <a:spcBef>
                <a:spcPts val="0"/>
              </a:spcBef>
              <a:buSzPts val="2300"/>
              <a:buFont typeface="Arial"/>
              <a:buChar char="•"/>
            </a:pPr>
            <a:r>
              <a:rPr lang="en-US" sz="2300" dirty="0"/>
              <a:t>Updated to be compliant with better color contrast for low vision users</a:t>
            </a:r>
          </a:p>
          <a:p>
            <a:pPr lvl="0" indent="-374650">
              <a:lnSpc>
                <a:spcPct val="120000"/>
              </a:lnSpc>
              <a:spcBef>
                <a:spcPts val="0"/>
              </a:spcBef>
              <a:buSzPts val="2300"/>
              <a:buFont typeface="Arial"/>
              <a:buChar char="•"/>
            </a:pPr>
            <a:r>
              <a:rPr lang="en-US" sz="2300" dirty="0"/>
              <a:t>Used Google material design format, with helper text and field errors</a:t>
            </a:r>
          </a:p>
          <a:p>
            <a:pPr>
              <a:lnSpc>
                <a:spcPct val="120000"/>
              </a:lnSpc>
            </a:pPr>
            <a:endParaRPr lang="en-US" dirty="0"/>
          </a:p>
        </p:txBody>
      </p:sp>
      <p:sp>
        <p:nvSpPr>
          <p:cNvPr id="11" name="Google Shape;124;gedf9b8508b_1_3">
            <a:extLst>
              <a:ext uri="{FF2B5EF4-FFF2-40B4-BE49-F238E27FC236}">
                <a16:creationId xmlns:a16="http://schemas.microsoft.com/office/drawing/2014/main" id="{1713F2C0-8F07-6548-91E8-B8139FF7B4E0}"/>
              </a:ext>
            </a:extLst>
          </p:cNvPr>
          <p:cNvSpPr txBox="1">
            <a:spLocks noGrp="1"/>
          </p:cNvSpPr>
          <p:nvPr>
            <p:ph type="sldNum" idx="12"/>
          </p:nvPr>
        </p:nvSpPr>
        <p:spPr>
          <a:prstGeom prst="rect">
            <a:avLst/>
          </a:prstGeom>
          <a:noFill/>
          <a:ln>
            <a:noFill/>
          </a:ln>
        </p:spPr>
        <p:txBody>
          <a:bodyPr spcFirstLastPara="1" wrap="square" lIns="0" tIns="0" rIns="0" bIns="0" anchor="ctr" anchorCtr="0">
            <a:noAutofit/>
          </a:bodyPr>
          <a:lstStyle/>
          <a:p>
            <a:fld id="{00000000-1234-1234-1234-123412341234}" type="slidenum">
              <a:rPr lang="en-US" sz="800">
                <a:solidFill>
                  <a:srgbClr val="006197"/>
                </a:solidFill>
                <a:latin typeface="Arial" panose="020B0604020202020204" pitchFamily="34" charset="0"/>
                <a:cs typeface="Arial" panose="020B0604020202020204" pitchFamily="34" charset="0"/>
                <a:sym typeface="Arial"/>
              </a:rPr>
              <a:pPr/>
              <a:t>8</a:t>
            </a:fld>
            <a:endParaRPr sz="800" dirty="0">
              <a:solidFill>
                <a:srgbClr val="006197"/>
              </a:solidFill>
              <a:latin typeface="Arial" panose="020B0604020202020204" pitchFamily="34" charset="0"/>
              <a:cs typeface="Arial" panose="020B0604020202020204" pitchFamily="34" charset="0"/>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06" name="Google Shape;206;gefdf1ee89e_0_213"/>
          <p:cNvSpPr txBox="1">
            <a:spLocks noGrp="1"/>
          </p:cNvSpPr>
          <p:nvPr>
            <p:ph type="title"/>
          </p:nvPr>
        </p:nvSpPr>
        <p:spPr>
          <a:xfrm>
            <a:off x="457199" y="317405"/>
            <a:ext cx="11546115" cy="420095"/>
          </a:xfrm>
          <a:prstGeom prst="rect">
            <a:avLst/>
          </a:prstGeom>
        </p:spPr>
        <p:txBody>
          <a:bodyPr spcFirstLastPara="1" wrap="square" lIns="0" tIns="45700" rIns="0" bIns="0" anchor="t" anchorCtr="0">
            <a:spAutoFit/>
          </a:bodyPr>
          <a:lstStyle/>
          <a:p>
            <a:r>
              <a:rPr lang="en-US" sz="2700" dirty="0"/>
              <a:t>How did we incorporate accessibility into development requirements?</a:t>
            </a:r>
            <a:endParaRPr sz="2700" dirty="0"/>
          </a:p>
        </p:txBody>
      </p:sp>
      <p:sp>
        <p:nvSpPr>
          <p:cNvPr id="218" name="Google Shape;218;gefdf1ee89e_0_213"/>
          <p:cNvSpPr txBox="1"/>
          <p:nvPr/>
        </p:nvSpPr>
        <p:spPr>
          <a:xfrm>
            <a:off x="5996531" y="1158619"/>
            <a:ext cx="4451659" cy="430857"/>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600" b="1" dirty="0">
                <a:solidFill>
                  <a:srgbClr val="073763"/>
                </a:solidFill>
                <a:latin typeface="Arial" panose="020B0604020202020204" pitchFamily="34" charset="0"/>
                <a:ea typeface="Libre Franklin"/>
                <a:cs typeface="Arial" panose="020B0604020202020204" pitchFamily="34" charset="0"/>
                <a:sym typeface="Libre Franklin"/>
              </a:rPr>
              <a:t>Accessibility requirements for dev &amp; QA</a:t>
            </a:r>
            <a:endParaRPr sz="1600" b="1" dirty="0">
              <a:solidFill>
                <a:srgbClr val="073763"/>
              </a:solidFill>
              <a:latin typeface="Arial" panose="020B0604020202020204" pitchFamily="34" charset="0"/>
              <a:ea typeface="Libre Franklin"/>
              <a:cs typeface="Arial" panose="020B0604020202020204" pitchFamily="34" charset="0"/>
              <a:sym typeface="Libre Franklin"/>
            </a:endParaRPr>
          </a:p>
        </p:txBody>
      </p:sp>
      <p:sp>
        <p:nvSpPr>
          <p:cNvPr id="213" name="Google Shape;213;gefdf1ee89e_0_213"/>
          <p:cNvSpPr txBox="1"/>
          <p:nvPr/>
        </p:nvSpPr>
        <p:spPr>
          <a:xfrm>
            <a:off x="3060319" y="1638202"/>
            <a:ext cx="3753900" cy="40007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dirty="0">
                <a:solidFill>
                  <a:schemeClr val="dk1"/>
                </a:solidFill>
                <a:latin typeface="Arial" panose="020B0604020202020204" pitchFamily="34" charset="0"/>
                <a:cs typeface="Arial" panose="020B0604020202020204" pitchFamily="34" charset="0"/>
              </a:rPr>
              <a:t>Defined at the feature-level</a:t>
            </a:r>
            <a:endParaRPr dirty="0">
              <a:solidFill>
                <a:schemeClr val="dk1"/>
              </a:solidFill>
              <a:latin typeface="Arial" panose="020B0604020202020204" pitchFamily="34" charset="0"/>
              <a:cs typeface="Arial" panose="020B0604020202020204" pitchFamily="34" charset="0"/>
            </a:endParaRPr>
          </a:p>
        </p:txBody>
      </p:sp>
      <p:sp>
        <p:nvSpPr>
          <p:cNvPr id="219" name="Google Shape;219;gefdf1ee89e_0_213">
            <a:extLst>
              <a:ext uri="{C183D7F6-B498-43B3-948B-1728B52AA6E4}">
                <adec:decorative xmlns:adec="http://schemas.microsoft.com/office/drawing/2017/decorative" val="1"/>
              </a:ext>
            </a:extLst>
          </p:cNvPr>
          <p:cNvSpPr/>
          <p:nvPr/>
        </p:nvSpPr>
        <p:spPr>
          <a:xfrm rot="5400000">
            <a:off x="4940959" y="-2380583"/>
            <a:ext cx="234558" cy="8979656"/>
          </a:xfrm>
          <a:prstGeom prst="leftBrace">
            <a:avLst>
              <a:gd name="adj1" fmla="val 50000"/>
              <a:gd name="adj2" fmla="val 50271"/>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73763"/>
              </a:solidFill>
              <a:latin typeface="Arial" panose="020B0604020202020204" pitchFamily="34" charset="0"/>
              <a:cs typeface="Arial" panose="020B0604020202020204" pitchFamily="34" charset="0"/>
            </a:endParaRPr>
          </a:p>
        </p:txBody>
      </p:sp>
      <p:grpSp>
        <p:nvGrpSpPr>
          <p:cNvPr id="2" name="Group 1" descr="Grouping of feature requirements">
            <a:extLst>
              <a:ext uri="{FF2B5EF4-FFF2-40B4-BE49-F238E27FC236}">
                <a16:creationId xmlns:a16="http://schemas.microsoft.com/office/drawing/2014/main" id="{7F16F7E6-7A60-6642-B8D1-969CF85E11E1}"/>
              </a:ext>
            </a:extLst>
          </p:cNvPr>
          <p:cNvGrpSpPr/>
          <p:nvPr/>
        </p:nvGrpSpPr>
        <p:grpSpPr>
          <a:xfrm>
            <a:off x="568411" y="2345116"/>
            <a:ext cx="2946339" cy="3882909"/>
            <a:chOff x="1269096" y="2345116"/>
            <a:chExt cx="2245654" cy="3882909"/>
          </a:xfrm>
        </p:grpSpPr>
        <p:sp>
          <p:nvSpPr>
            <p:cNvPr id="203" name="Google Shape;203;gefdf1ee89e_0_213"/>
            <p:cNvSpPr/>
            <p:nvPr/>
          </p:nvSpPr>
          <p:spPr>
            <a:xfrm>
              <a:off x="1269096" y="2345116"/>
              <a:ext cx="2240400" cy="413700"/>
            </a:xfrm>
            <a:prstGeom prst="roundRect">
              <a:avLst>
                <a:gd name="adj" fmla="val 16509"/>
              </a:avLst>
            </a:prstGeom>
            <a:solidFill>
              <a:srgbClr val="666666"/>
            </a:solidFill>
            <a:ln>
              <a:noFill/>
            </a:ln>
          </p:spPr>
          <p:txBody>
            <a:bodyPr spcFirstLastPara="1" wrap="square" lIns="45700" tIns="91425" rIns="45700" bIns="91425" anchor="ctr" anchorCtr="0">
              <a:noAutofit/>
            </a:bodyPr>
            <a:lstStyle/>
            <a:p>
              <a:pPr marL="0" lvl="0" indent="0" algn="ctr" rtl="0">
                <a:spcBef>
                  <a:spcPts val="0"/>
                </a:spcBef>
                <a:spcAft>
                  <a:spcPts val="0"/>
                </a:spcAft>
                <a:buNone/>
              </a:pPr>
              <a:endParaRPr sz="1050" b="1">
                <a:solidFill>
                  <a:srgbClr val="FFFFFF"/>
                </a:solidFill>
                <a:latin typeface="Arial" panose="020B0604020202020204" pitchFamily="34" charset="0"/>
                <a:cs typeface="Arial" panose="020B0604020202020204" pitchFamily="34" charset="0"/>
              </a:endParaRPr>
            </a:p>
          </p:txBody>
        </p:sp>
        <p:sp>
          <p:nvSpPr>
            <p:cNvPr id="205" name="Google Shape;205;gefdf1ee89e_0_213"/>
            <p:cNvSpPr/>
            <p:nvPr/>
          </p:nvSpPr>
          <p:spPr>
            <a:xfrm>
              <a:off x="1274350" y="2345125"/>
              <a:ext cx="2240400" cy="3882900"/>
            </a:xfrm>
            <a:prstGeom prst="roundRect">
              <a:avLst>
                <a:gd name="adj" fmla="val 4436"/>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b="1" dirty="0">
                  <a:solidFill>
                    <a:schemeClr val="lt1"/>
                  </a:solidFill>
                  <a:latin typeface="Arial" panose="020B0604020202020204" pitchFamily="34" charset="0"/>
                  <a:cs typeface="Arial" panose="020B0604020202020204" pitchFamily="34" charset="0"/>
                </a:rPr>
                <a:t>Feature requirements</a:t>
              </a:r>
              <a:br>
                <a:rPr lang="en-US" b="1" dirty="0">
                  <a:solidFill>
                    <a:schemeClr val="lt1"/>
                  </a:solidFill>
                  <a:latin typeface="Arial" panose="020B0604020202020204" pitchFamily="34" charset="0"/>
                  <a:cs typeface="Arial" panose="020B0604020202020204" pitchFamily="34" charset="0"/>
                </a:rPr>
              </a:br>
              <a:endParaRPr b="1" dirty="0">
                <a:solidFill>
                  <a:schemeClr val="lt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50" b="1" dirty="0">
                <a:solidFill>
                  <a:schemeClr val="lt1"/>
                </a:solidFill>
                <a:latin typeface="Arial" panose="020B0604020202020204" pitchFamily="34" charset="0"/>
                <a:cs typeface="Arial" panose="020B0604020202020204" pitchFamily="34" charset="0"/>
              </a:endParaRPr>
            </a:p>
            <a:p>
              <a:pPr marL="0" lvl="0" indent="0" algn="ctr" rtl="0">
                <a:spcBef>
                  <a:spcPts val="0"/>
                </a:spcBef>
                <a:spcAft>
                  <a:spcPts val="0"/>
                </a:spcAft>
                <a:buNone/>
              </a:pPr>
              <a:br>
                <a:rPr lang="en-US" sz="1000" i="1" dirty="0">
                  <a:solidFill>
                    <a:schemeClr val="dk1"/>
                  </a:solidFill>
                  <a:latin typeface="Arial" panose="020B0604020202020204" pitchFamily="34" charset="0"/>
                  <a:cs typeface="Arial" panose="020B0604020202020204" pitchFamily="34" charset="0"/>
                </a:rPr>
              </a:br>
              <a:br>
                <a:rPr lang="en-US" sz="1000" i="1" dirty="0">
                  <a:solidFill>
                    <a:schemeClr val="dk1"/>
                  </a:solidFill>
                  <a:latin typeface="Arial" panose="020B0604020202020204" pitchFamily="34" charset="0"/>
                  <a:cs typeface="Arial" panose="020B0604020202020204" pitchFamily="34" charset="0"/>
                </a:rPr>
              </a:b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00" i="1" dirty="0">
                <a:solidFill>
                  <a:schemeClr val="dk1"/>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r>
                <a:rPr lang="en-US" sz="1200" i="1" dirty="0">
                  <a:solidFill>
                    <a:schemeClr val="dk1"/>
                  </a:solidFill>
                  <a:latin typeface="Arial" panose="020B0604020202020204" pitchFamily="34" charset="0"/>
                  <a:cs typeface="Arial" panose="020B0604020202020204" pitchFamily="34" charset="0"/>
                </a:rPr>
                <a:t>Example of functional requirements from frontend backlog</a:t>
              </a: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50" b="1" dirty="0">
                <a:solidFill>
                  <a:schemeClr val="lt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50" b="1" dirty="0">
                <a:solidFill>
                  <a:schemeClr val="lt1"/>
                </a:solidFill>
                <a:latin typeface="Arial" panose="020B0604020202020204" pitchFamily="34" charset="0"/>
                <a:cs typeface="Arial" panose="020B0604020202020204" pitchFamily="34" charset="0"/>
              </a:endParaRPr>
            </a:p>
          </p:txBody>
        </p:sp>
        <p:sp>
          <p:nvSpPr>
            <p:cNvPr id="204" name="Google Shape;204;gefdf1ee89e_0_213">
              <a:extLst>
                <a:ext uri="{C183D7F6-B498-43B3-948B-1728B52AA6E4}">
                  <adec:decorative xmlns:adec="http://schemas.microsoft.com/office/drawing/2017/decorative" val="1"/>
                </a:ext>
              </a:extLst>
            </p:cNvPr>
            <p:cNvSpPr/>
            <p:nvPr/>
          </p:nvSpPr>
          <p:spPr>
            <a:xfrm>
              <a:off x="1269100" y="2877400"/>
              <a:ext cx="2240400" cy="3327000"/>
            </a:xfrm>
            <a:prstGeom prst="roundRect">
              <a:avLst>
                <a:gd name="adj" fmla="val 4436"/>
              </a:avLst>
            </a:prstGeom>
            <a:noFill/>
            <a:ln w="19050"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sz="1050" b="1">
                <a:solidFill>
                  <a:schemeClr val="lt1"/>
                </a:solidFill>
                <a:latin typeface="Arial" panose="020B0604020202020204" pitchFamily="34" charset="0"/>
                <a:cs typeface="Arial" panose="020B0604020202020204" pitchFamily="34" charset="0"/>
              </a:endParaRPr>
            </a:p>
          </p:txBody>
        </p:sp>
        <p:sp>
          <p:nvSpPr>
            <p:cNvPr id="216" name="Google Shape;216;gefdf1ee89e_0_213" title="Feature  requirement  description"/>
            <p:cNvSpPr/>
            <p:nvPr/>
          </p:nvSpPr>
          <p:spPr>
            <a:xfrm>
              <a:off x="1470400" y="3066475"/>
              <a:ext cx="1848300" cy="2594251"/>
            </a:xfrm>
            <a:prstGeom prst="rect">
              <a:avLst/>
            </a:prstGeom>
            <a:solidFill>
              <a:srgbClr val="EFEFEF"/>
            </a:solidFill>
            <a:ln w="9525" cap="flat" cmpd="sng">
              <a:solidFill>
                <a:srgbClr val="CCCCCC"/>
              </a:solidFill>
              <a:prstDash val="solid"/>
              <a:round/>
              <a:headEnd type="none" w="sm" len="sm"/>
              <a:tailEnd type="none" w="sm" len="sm"/>
            </a:ln>
          </p:spPr>
          <p:txBody>
            <a:bodyPr spcFirstLastPara="1" wrap="square" lIns="0" tIns="91425" rIns="0" bIns="91425" anchor="t" anchorCtr="0">
              <a:noAutofit/>
            </a:bodyPr>
            <a:lstStyle/>
            <a:p>
              <a:pPr marL="182880" lvl="0" indent="-93344" algn="l" rtl="0">
                <a:lnSpc>
                  <a:spcPct val="115000"/>
                </a:lnSpc>
                <a:spcBef>
                  <a:spcPts val="0"/>
                </a:spcBef>
                <a:spcAft>
                  <a:spcPts val="0"/>
                </a:spcAft>
                <a:buClr>
                  <a:schemeClr val="dk1"/>
                </a:buClr>
                <a:buSzPts val="750"/>
                <a:buAutoNum type="arabicPeriod"/>
              </a:pPr>
              <a:r>
                <a:rPr lang="en-US" sz="800" dirty="0">
                  <a:solidFill>
                    <a:schemeClr val="dk1"/>
                  </a:solidFill>
                  <a:latin typeface="Arial" panose="020B0604020202020204" pitchFamily="34" charset="0"/>
                  <a:cs typeface="Arial" panose="020B0604020202020204" pitchFamily="34" charset="0"/>
                </a:rPr>
                <a:t>On the COVID-19 appointment detail page, create an additional section with information about how to cancel the appointment. The following events are hard-coded:</a:t>
              </a:r>
              <a:endParaRPr sz="800" dirty="0">
                <a:solidFill>
                  <a:schemeClr val="dk1"/>
                </a:solidFill>
                <a:latin typeface="Arial" panose="020B0604020202020204" pitchFamily="34" charset="0"/>
                <a:cs typeface="Arial" panose="020B0604020202020204" pitchFamily="34" charset="0"/>
              </a:endParaRPr>
            </a:p>
            <a:p>
              <a:pPr marL="457200" lvl="1" indent="-93344" algn="l" rtl="0">
                <a:lnSpc>
                  <a:spcPct val="115000"/>
                </a:lnSpc>
                <a:spcBef>
                  <a:spcPts val="0"/>
                </a:spcBef>
                <a:spcAft>
                  <a:spcPts val="0"/>
                </a:spcAft>
                <a:buClr>
                  <a:schemeClr val="dk1"/>
                </a:buClr>
                <a:buSzPts val="750"/>
                <a:buChar char="○"/>
              </a:pPr>
              <a:r>
                <a:rPr lang="en-US" sz="800" dirty="0">
                  <a:solidFill>
                    <a:schemeClr val="dk1"/>
                  </a:solidFill>
                  <a:latin typeface="Arial" panose="020B0604020202020204" pitchFamily="34" charset="0"/>
                  <a:cs typeface="Arial" panose="020B0604020202020204" pitchFamily="34" charset="0"/>
                </a:rPr>
                <a:t>Header: “To cancel this appointment, call…”</a:t>
              </a:r>
              <a:endParaRPr sz="800" dirty="0">
                <a:solidFill>
                  <a:schemeClr val="dk1"/>
                </a:solidFill>
                <a:latin typeface="Arial" panose="020B0604020202020204" pitchFamily="34" charset="0"/>
                <a:cs typeface="Arial" panose="020B0604020202020204" pitchFamily="34" charset="0"/>
              </a:endParaRPr>
            </a:p>
            <a:p>
              <a:pPr marL="457200" lvl="1" indent="-93344" algn="l" rtl="0">
                <a:lnSpc>
                  <a:spcPct val="115000"/>
                </a:lnSpc>
                <a:spcBef>
                  <a:spcPts val="0"/>
                </a:spcBef>
                <a:spcAft>
                  <a:spcPts val="0"/>
                </a:spcAft>
                <a:buClr>
                  <a:schemeClr val="dk1"/>
                </a:buClr>
                <a:buSzPts val="750"/>
                <a:buChar char="○"/>
              </a:pPr>
              <a:r>
                <a:rPr lang="en-US" sz="800" dirty="0">
                  <a:solidFill>
                    <a:schemeClr val="dk1"/>
                  </a:solidFill>
                  <a:latin typeface="Arial" panose="020B0604020202020204" pitchFamily="34" charset="0"/>
                  <a:cs typeface="Arial" panose="020B0604020202020204" pitchFamily="34" charset="0"/>
                </a:rPr>
                <a:t>Description: “COVID-19 appointments can’t be…”</a:t>
              </a:r>
              <a:endParaRPr sz="800" dirty="0">
                <a:solidFill>
                  <a:schemeClr val="dk1"/>
                </a:solidFill>
                <a:latin typeface="Arial" panose="020B0604020202020204" pitchFamily="34" charset="0"/>
                <a:cs typeface="Arial" panose="020B0604020202020204" pitchFamily="34" charset="0"/>
              </a:endParaRPr>
            </a:p>
            <a:p>
              <a:pPr marL="182880" lvl="0" indent="-93344" algn="l" rtl="0">
                <a:lnSpc>
                  <a:spcPct val="115000"/>
                </a:lnSpc>
                <a:spcBef>
                  <a:spcPts val="0"/>
                </a:spcBef>
                <a:spcAft>
                  <a:spcPts val="0"/>
                </a:spcAft>
                <a:buClr>
                  <a:schemeClr val="dk1"/>
                </a:buClr>
                <a:buSzPts val="750"/>
                <a:buAutoNum type="arabicPeriod"/>
              </a:pPr>
              <a:r>
                <a:rPr lang="en-US" sz="800" dirty="0">
                  <a:solidFill>
                    <a:schemeClr val="dk1"/>
                  </a:solidFill>
                  <a:latin typeface="Arial" panose="020B0604020202020204" pitchFamily="34" charset="0"/>
                  <a:cs typeface="Arial" panose="020B0604020202020204" pitchFamily="34" charset="0"/>
                </a:rPr>
                <a:t>Display the following details if they’re returned from the API:</a:t>
              </a:r>
              <a:endParaRPr sz="800" dirty="0">
                <a:solidFill>
                  <a:schemeClr val="dk1"/>
                </a:solidFill>
                <a:latin typeface="Arial" panose="020B0604020202020204" pitchFamily="34" charset="0"/>
                <a:cs typeface="Arial" panose="020B0604020202020204" pitchFamily="34" charset="0"/>
              </a:endParaRPr>
            </a:p>
            <a:p>
              <a:pPr marL="457200" lvl="1" indent="-93344" algn="l" rtl="0">
                <a:lnSpc>
                  <a:spcPct val="115000"/>
                </a:lnSpc>
                <a:spcBef>
                  <a:spcPts val="0"/>
                </a:spcBef>
                <a:spcAft>
                  <a:spcPts val="0"/>
                </a:spcAft>
                <a:buClr>
                  <a:schemeClr val="dk1"/>
                </a:buClr>
                <a:buSzPts val="750"/>
                <a:buChar char="○"/>
              </a:pPr>
              <a:r>
                <a:rPr lang="en-US" sz="800" dirty="0">
                  <a:solidFill>
                    <a:schemeClr val="dk1"/>
                  </a:solidFill>
                  <a:latin typeface="Arial" panose="020B0604020202020204" pitchFamily="34" charset="0"/>
                  <a:cs typeface="Arial" panose="020B0604020202020204" pitchFamily="34" charset="0"/>
                </a:rPr>
                <a:t>Facility name (ex: Cheyenne VA Medical Center)</a:t>
              </a:r>
              <a:endParaRPr sz="800" dirty="0">
                <a:solidFill>
                  <a:schemeClr val="dk1"/>
                </a:solidFill>
                <a:latin typeface="Arial" panose="020B0604020202020204" pitchFamily="34" charset="0"/>
                <a:cs typeface="Arial" panose="020B0604020202020204" pitchFamily="34" charset="0"/>
              </a:endParaRPr>
            </a:p>
            <a:p>
              <a:pPr marL="640080" lvl="2" indent="-93345" algn="l" rtl="0">
                <a:lnSpc>
                  <a:spcPct val="115000"/>
                </a:lnSpc>
                <a:spcBef>
                  <a:spcPts val="0"/>
                </a:spcBef>
                <a:spcAft>
                  <a:spcPts val="0"/>
                </a:spcAft>
                <a:buClr>
                  <a:schemeClr val="dk1"/>
                </a:buClr>
                <a:buSzPts val="750"/>
                <a:buChar char="■"/>
              </a:pPr>
              <a:r>
                <a:rPr lang="en-US" sz="800" dirty="0">
                  <a:solidFill>
                    <a:schemeClr val="dk1"/>
                  </a:solidFill>
                  <a:latin typeface="Arial" panose="020B0604020202020204" pitchFamily="34" charset="0"/>
                  <a:cs typeface="Arial" panose="020B0604020202020204" pitchFamily="34" charset="0"/>
                </a:rPr>
                <a:t>If the API does not return this data, don’t display anything</a:t>
              </a:r>
              <a:endParaRPr sz="800" dirty="0">
                <a:solidFill>
                  <a:schemeClr val="dk1"/>
                </a:solidFill>
                <a:latin typeface="Arial" panose="020B0604020202020204" pitchFamily="34" charset="0"/>
                <a:cs typeface="Arial" panose="020B0604020202020204" pitchFamily="34" charset="0"/>
              </a:endParaRPr>
            </a:p>
            <a:p>
              <a:pPr marL="457200" lvl="1" indent="-93344" algn="l" rtl="0">
                <a:lnSpc>
                  <a:spcPct val="115000"/>
                </a:lnSpc>
                <a:spcBef>
                  <a:spcPts val="0"/>
                </a:spcBef>
                <a:spcAft>
                  <a:spcPts val="0"/>
                </a:spcAft>
                <a:buClr>
                  <a:schemeClr val="dk1"/>
                </a:buClr>
                <a:buSzPts val="750"/>
                <a:buChar char="○"/>
              </a:pPr>
              <a:r>
                <a:rPr lang="en-US" sz="800" dirty="0">
                  <a:solidFill>
                    <a:schemeClr val="dk1"/>
                  </a:solidFill>
                  <a:latin typeface="Arial" panose="020B0604020202020204" pitchFamily="34" charset="0"/>
                  <a:cs typeface="Arial" panose="020B0604020202020204" pitchFamily="34" charset="0"/>
                </a:rPr>
                <a:t>Facility phone number with click-to-call</a:t>
              </a:r>
              <a:endParaRPr sz="800" dirty="0">
                <a:solidFill>
                  <a:schemeClr val="dk1"/>
                </a:solidFill>
                <a:latin typeface="Arial" panose="020B0604020202020204" pitchFamily="34" charset="0"/>
                <a:cs typeface="Arial" panose="020B0604020202020204" pitchFamily="34" charset="0"/>
              </a:endParaRPr>
            </a:p>
          </p:txBody>
        </p:sp>
      </p:grpSp>
      <p:sp>
        <p:nvSpPr>
          <p:cNvPr id="199" name="Google Shape;199;gefdf1ee89e_0_213" descr="Grouping: accessibilty requirements for dev &amp; QA&#10;Defined at the feature-level&#10;App-wide requirements"/>
          <p:cNvSpPr/>
          <p:nvPr/>
        </p:nvSpPr>
        <p:spPr>
          <a:xfrm>
            <a:off x="3732825" y="1585650"/>
            <a:ext cx="8001958" cy="4732800"/>
          </a:xfrm>
          <a:prstGeom prst="roundRect">
            <a:avLst>
              <a:gd name="adj" fmla="val 4984"/>
            </a:avLst>
          </a:prstGeom>
          <a:noFill/>
          <a:ln w="9525" cap="flat" cmpd="sng">
            <a:solidFill>
              <a:srgbClr val="073763"/>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al" panose="020B0604020202020204" pitchFamily="34" charset="0"/>
              <a:cs typeface="Arial" panose="020B0604020202020204" pitchFamily="34" charset="0"/>
            </a:endParaRPr>
          </a:p>
        </p:txBody>
      </p:sp>
      <p:grpSp>
        <p:nvGrpSpPr>
          <p:cNvPr id="3" name="Group 2" descr="Group: Accessibility requirements ">
            <a:extLst>
              <a:ext uri="{FF2B5EF4-FFF2-40B4-BE49-F238E27FC236}">
                <a16:creationId xmlns:a16="http://schemas.microsoft.com/office/drawing/2014/main" id="{857A720E-C412-5042-9A98-CD6BA4998B23}"/>
              </a:ext>
            </a:extLst>
          </p:cNvPr>
          <p:cNvGrpSpPr/>
          <p:nvPr/>
        </p:nvGrpSpPr>
        <p:grpSpPr>
          <a:xfrm>
            <a:off x="4056324" y="2345125"/>
            <a:ext cx="5543627" cy="3882900"/>
            <a:chOff x="4056325" y="2345125"/>
            <a:chExt cx="4507634" cy="3882900"/>
          </a:xfrm>
        </p:grpSpPr>
        <p:sp>
          <p:nvSpPr>
            <p:cNvPr id="200" name="Google Shape;200;gefdf1ee89e_0_213"/>
            <p:cNvSpPr/>
            <p:nvPr/>
          </p:nvSpPr>
          <p:spPr>
            <a:xfrm>
              <a:off x="4078950" y="2345125"/>
              <a:ext cx="4485000" cy="413700"/>
            </a:xfrm>
            <a:prstGeom prst="roundRect">
              <a:avLst>
                <a:gd name="adj" fmla="val 16509"/>
              </a:avLst>
            </a:prstGeom>
            <a:solidFill>
              <a:srgbClr val="003366"/>
            </a:solidFill>
            <a:ln>
              <a:noFill/>
            </a:ln>
          </p:spPr>
          <p:txBody>
            <a:bodyPr spcFirstLastPara="1" wrap="square" lIns="45700" tIns="91425" rIns="45700" bIns="91425" anchor="ctr" anchorCtr="0">
              <a:noAutofit/>
            </a:bodyPr>
            <a:lstStyle/>
            <a:p>
              <a:pPr marL="0" lvl="0" indent="0" algn="ctr" rtl="0">
                <a:spcBef>
                  <a:spcPts val="0"/>
                </a:spcBef>
                <a:spcAft>
                  <a:spcPts val="0"/>
                </a:spcAft>
                <a:buNone/>
              </a:pPr>
              <a:endParaRPr sz="1050" b="1">
                <a:solidFill>
                  <a:srgbClr val="FFFFFF"/>
                </a:solidFill>
                <a:latin typeface="Arial" panose="020B0604020202020204" pitchFamily="34" charset="0"/>
                <a:cs typeface="Arial" panose="020B0604020202020204" pitchFamily="34" charset="0"/>
              </a:endParaRPr>
            </a:p>
          </p:txBody>
        </p:sp>
        <p:sp>
          <p:nvSpPr>
            <p:cNvPr id="202" name="Google Shape;202;gefdf1ee89e_0_213"/>
            <p:cNvSpPr/>
            <p:nvPr/>
          </p:nvSpPr>
          <p:spPr>
            <a:xfrm>
              <a:off x="4056325" y="2345125"/>
              <a:ext cx="4485000" cy="3882900"/>
            </a:xfrm>
            <a:prstGeom prst="roundRect">
              <a:avLst>
                <a:gd name="adj" fmla="val 4436"/>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b="1" dirty="0">
                  <a:solidFill>
                    <a:schemeClr val="lt1"/>
                  </a:solidFill>
                  <a:latin typeface="Arial" panose="020B0604020202020204" pitchFamily="34" charset="0"/>
                  <a:cs typeface="Arial" panose="020B0604020202020204" pitchFamily="34" charset="0"/>
                </a:rPr>
                <a:t>Accessibility requirements</a:t>
              </a:r>
              <a:br>
                <a:rPr lang="en-US" sz="1050" b="1" dirty="0">
                  <a:solidFill>
                    <a:schemeClr val="lt1"/>
                  </a:solidFill>
                  <a:latin typeface="Arial" panose="020B0604020202020204" pitchFamily="34" charset="0"/>
                  <a:cs typeface="Arial" panose="020B0604020202020204" pitchFamily="34" charset="0"/>
                </a:rPr>
              </a:br>
              <a:endParaRPr sz="1050" b="1" dirty="0">
                <a:solidFill>
                  <a:schemeClr val="lt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050" b="1" dirty="0">
                <a:solidFill>
                  <a:schemeClr val="lt1"/>
                </a:solidFill>
                <a:latin typeface="Arial" panose="020B0604020202020204" pitchFamily="34" charset="0"/>
                <a:cs typeface="Arial" panose="020B0604020202020204" pitchFamily="34" charset="0"/>
              </a:endParaRPr>
            </a:p>
            <a:p>
              <a:pPr marL="0" lvl="0" indent="0" algn="l" rtl="0">
                <a:spcBef>
                  <a:spcPts val="0"/>
                </a:spcBef>
                <a:spcAft>
                  <a:spcPts val="0"/>
                </a:spcAft>
                <a:buNone/>
              </a:pPr>
              <a:r>
                <a:rPr lang="en-US" sz="1000" i="1" dirty="0">
                  <a:solidFill>
                    <a:schemeClr val="dk1"/>
                  </a:solidFill>
                  <a:latin typeface="Arial" panose="020B0604020202020204" pitchFamily="34" charset="0"/>
                  <a:cs typeface="Arial" panose="020B0604020202020204" pitchFamily="34" charset="0"/>
                </a:rPr>
                <a:t>.</a:t>
              </a:r>
              <a:r>
                <a:rPr lang="en-US" sz="1200" i="1" dirty="0">
                  <a:solidFill>
                    <a:schemeClr val="dk1"/>
                  </a:solidFill>
                  <a:latin typeface="Arial" panose="020B0604020202020204" pitchFamily="34" charset="0"/>
                  <a:cs typeface="Arial" panose="020B0604020202020204" pitchFamily="34" charset="0"/>
                </a:rPr>
                <a:t> </a:t>
              </a:r>
              <a:r>
                <a:rPr lang="en-US" sz="1100" b="1" dirty="0">
                  <a:solidFill>
                    <a:schemeClr val="dk1"/>
                  </a:solidFill>
                  <a:latin typeface="Arial" panose="020B0604020202020204" pitchFamily="34" charset="0"/>
                  <a:cs typeface="Arial" panose="020B0604020202020204" pitchFamily="34" charset="0"/>
                </a:rPr>
                <a:t>Included, but not limited to:</a:t>
              </a:r>
              <a:endParaRPr sz="1100" b="1" dirty="0">
                <a:solidFill>
                  <a:schemeClr val="dk1"/>
                </a:solidFill>
                <a:latin typeface="Arial" panose="020B0604020202020204" pitchFamily="34" charset="0"/>
                <a:cs typeface="Arial" panose="020B0604020202020204" pitchFamily="34" charset="0"/>
              </a:endParaRPr>
            </a:p>
            <a:p>
              <a:pPr marL="457200" lvl="0" indent="-285750" algn="l" rtl="0">
                <a:spcBef>
                  <a:spcPts val="0"/>
                </a:spcBef>
                <a:spcAft>
                  <a:spcPts val="0"/>
                </a:spcAft>
                <a:buClr>
                  <a:schemeClr val="dk1"/>
                </a:buClr>
                <a:buSzPts val="900"/>
                <a:buChar char="●"/>
              </a:pPr>
              <a:r>
                <a:rPr lang="en-US" sz="1100" dirty="0">
                  <a:solidFill>
                    <a:schemeClr val="dk1"/>
                  </a:solidFill>
                  <a:latin typeface="Arial" panose="020B0604020202020204" pitchFamily="34" charset="0"/>
                  <a:cs typeface="Arial" panose="020B0604020202020204" pitchFamily="34" charset="0"/>
                </a:rPr>
                <a:t>Header definition</a:t>
              </a:r>
              <a:endParaRPr sz="1100" dirty="0">
                <a:solidFill>
                  <a:schemeClr val="dk1"/>
                </a:solidFill>
                <a:latin typeface="Arial" panose="020B0604020202020204" pitchFamily="34" charset="0"/>
                <a:cs typeface="Arial" panose="020B0604020202020204" pitchFamily="34" charset="0"/>
              </a:endParaRPr>
            </a:p>
            <a:p>
              <a:pPr marL="457200" lvl="0" indent="-285750" algn="l" rtl="0">
                <a:spcBef>
                  <a:spcPts val="0"/>
                </a:spcBef>
                <a:spcAft>
                  <a:spcPts val="0"/>
                </a:spcAft>
                <a:buClr>
                  <a:schemeClr val="dk1"/>
                </a:buClr>
                <a:buSzPts val="900"/>
                <a:buChar char="●"/>
              </a:pPr>
              <a:r>
                <a:rPr lang="en-US" sz="1100" dirty="0">
                  <a:solidFill>
                    <a:schemeClr val="dk1"/>
                  </a:solidFill>
                  <a:latin typeface="Arial" panose="020B0604020202020204" pitchFamily="34" charset="0"/>
                  <a:cs typeface="Arial" panose="020B0604020202020204" pitchFamily="34" charset="0"/>
                </a:rPr>
                <a:t>Announcing </a:t>
              </a:r>
              <a:r>
                <a:rPr lang="en-US" sz="1100" dirty="0" err="1">
                  <a:solidFill>
                    <a:schemeClr val="dk1"/>
                  </a:solidFill>
                  <a:latin typeface="Arial" panose="020B0604020202020204" pitchFamily="34" charset="0"/>
                  <a:cs typeface="Arial" panose="020B0604020202020204" pitchFamily="34" charset="0"/>
                </a:rPr>
                <a:t>AccessibilityLabel</a:t>
              </a:r>
              <a:r>
                <a:rPr lang="en-US" sz="1100" dirty="0">
                  <a:solidFill>
                    <a:schemeClr val="dk1"/>
                  </a:solidFill>
                  <a:latin typeface="Arial" panose="020B0604020202020204" pitchFamily="34" charset="0"/>
                  <a:cs typeface="Arial" panose="020B0604020202020204" pitchFamily="34" charset="0"/>
                </a:rPr>
                <a:t>, Role, Hint, State</a:t>
              </a:r>
              <a:endParaRPr sz="1100" dirty="0">
                <a:solidFill>
                  <a:schemeClr val="dk1"/>
                </a:solidFill>
                <a:latin typeface="Arial" panose="020B0604020202020204" pitchFamily="34" charset="0"/>
                <a:cs typeface="Arial" panose="020B0604020202020204" pitchFamily="34" charset="0"/>
              </a:endParaRPr>
            </a:p>
            <a:p>
              <a:pPr marL="457200" lvl="0" indent="-285750" algn="l" rtl="0">
                <a:spcBef>
                  <a:spcPts val="0"/>
                </a:spcBef>
                <a:spcAft>
                  <a:spcPts val="0"/>
                </a:spcAft>
                <a:buClr>
                  <a:schemeClr val="dk1"/>
                </a:buClr>
                <a:buSzPts val="900"/>
                <a:buChar char="●"/>
              </a:pPr>
              <a:r>
                <a:rPr lang="en-US" sz="1100" dirty="0">
                  <a:solidFill>
                    <a:schemeClr val="dk1"/>
                  </a:solidFill>
                  <a:latin typeface="Arial" panose="020B0604020202020204" pitchFamily="34" charset="0"/>
                  <a:cs typeface="Arial" panose="020B0604020202020204" pitchFamily="34" charset="0"/>
                </a:rPr>
                <a:t>Announcing sequence of item in list</a:t>
              </a:r>
              <a:endParaRPr sz="1100"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br>
                <a:rPr lang="en-US" sz="1200" i="1" dirty="0">
                  <a:solidFill>
                    <a:schemeClr val="dk1"/>
                  </a:solidFill>
                  <a:latin typeface="Arial" panose="020B0604020202020204" pitchFamily="34" charset="0"/>
                  <a:cs typeface="Arial" panose="020B0604020202020204" pitchFamily="34" charset="0"/>
                </a:rPr>
              </a:b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endParaRPr sz="1200" i="1" dirty="0">
                <a:solidFill>
                  <a:schemeClr val="dk1"/>
                </a:solidFill>
                <a:latin typeface="Arial" panose="020B0604020202020204" pitchFamily="34" charset="0"/>
                <a:cs typeface="Arial" panose="020B0604020202020204" pitchFamily="34" charset="0"/>
              </a:endParaRPr>
            </a:p>
            <a:p>
              <a:pPr marL="0" lvl="0" indent="0" algn="ctr" rtl="0">
                <a:spcBef>
                  <a:spcPts val="0"/>
                </a:spcBef>
                <a:spcAft>
                  <a:spcPts val="0"/>
                </a:spcAft>
                <a:buNone/>
              </a:pPr>
              <a:br>
                <a:rPr lang="en-US" sz="1200" i="1" dirty="0">
                  <a:solidFill>
                    <a:schemeClr val="dk1"/>
                  </a:solidFill>
                  <a:latin typeface="Arial" panose="020B0604020202020204" pitchFamily="34" charset="0"/>
                  <a:cs typeface="Arial" panose="020B0604020202020204" pitchFamily="34" charset="0"/>
                </a:rPr>
              </a:br>
              <a:r>
                <a:rPr lang="en-US" sz="1200" i="1" dirty="0">
                  <a:solidFill>
                    <a:schemeClr val="dk1"/>
                  </a:solidFill>
                  <a:latin typeface="Arial" panose="020B0604020202020204" pitchFamily="34" charset="0"/>
                  <a:cs typeface="Arial" panose="020B0604020202020204" pitchFamily="34" charset="0"/>
                </a:rPr>
                <a:t>Example of feature-specific accessibility requirements</a:t>
              </a:r>
            </a:p>
            <a:p>
              <a:pPr marL="0" lvl="0" indent="0" algn="ctr" rtl="0">
                <a:spcBef>
                  <a:spcPts val="0"/>
                </a:spcBef>
                <a:spcAft>
                  <a:spcPts val="0"/>
                </a:spcAft>
                <a:buNone/>
              </a:pPr>
              <a:r>
                <a:rPr lang="en-US" sz="1200" i="1" dirty="0">
                  <a:solidFill>
                    <a:schemeClr val="dk1"/>
                  </a:solidFill>
                  <a:latin typeface="Arial" panose="020B0604020202020204" pitchFamily="34" charset="0"/>
                  <a:cs typeface="Arial" panose="020B0604020202020204" pitchFamily="34" charset="0"/>
                </a:rPr>
                <a:t>from frontend backlog</a:t>
              </a:r>
              <a:endParaRPr sz="1200" b="1" dirty="0">
                <a:solidFill>
                  <a:schemeClr val="lt1"/>
                </a:solidFill>
                <a:latin typeface="Arial" panose="020B0604020202020204" pitchFamily="34" charset="0"/>
                <a:cs typeface="Arial" panose="020B0604020202020204" pitchFamily="34" charset="0"/>
              </a:endParaRPr>
            </a:p>
          </p:txBody>
        </p:sp>
        <p:sp>
          <p:nvSpPr>
            <p:cNvPr id="201" name="Google Shape;201;gefdf1ee89e_0_213">
              <a:extLst>
                <a:ext uri="{C183D7F6-B498-43B3-948B-1728B52AA6E4}">
                  <adec:decorative xmlns:adec="http://schemas.microsoft.com/office/drawing/2017/decorative" val="1"/>
                </a:ext>
              </a:extLst>
            </p:cNvPr>
            <p:cNvSpPr/>
            <p:nvPr/>
          </p:nvSpPr>
          <p:spPr>
            <a:xfrm>
              <a:off x="4078959" y="2877407"/>
              <a:ext cx="4485000" cy="3327000"/>
            </a:xfrm>
            <a:prstGeom prst="roundRect">
              <a:avLst>
                <a:gd name="adj" fmla="val 4436"/>
              </a:avLst>
            </a:prstGeom>
            <a:noFill/>
            <a:ln w="19050" cap="flat" cmpd="sng">
              <a:solidFill>
                <a:srgbClr val="003366"/>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sz="1050" b="1">
                <a:solidFill>
                  <a:schemeClr val="lt1"/>
                </a:solidFill>
                <a:latin typeface="Arial" panose="020B0604020202020204" pitchFamily="34" charset="0"/>
                <a:cs typeface="Arial" panose="020B0604020202020204" pitchFamily="34" charset="0"/>
              </a:endParaRPr>
            </a:p>
          </p:txBody>
        </p:sp>
        <p:sp>
          <p:nvSpPr>
            <p:cNvPr id="217" name="Google Shape;217;gefdf1ee89e_0_213"/>
            <p:cNvSpPr/>
            <p:nvPr/>
          </p:nvSpPr>
          <p:spPr>
            <a:xfrm>
              <a:off x="4772639" y="3753897"/>
              <a:ext cx="3195114" cy="2021100"/>
            </a:xfrm>
            <a:prstGeom prst="rect">
              <a:avLst/>
            </a:prstGeom>
            <a:solidFill>
              <a:srgbClr val="EFEFEF"/>
            </a:solidFill>
            <a:ln w="9525" cap="flat" cmpd="sng">
              <a:solidFill>
                <a:srgbClr val="CCCCCC"/>
              </a:solidFill>
              <a:prstDash val="solid"/>
              <a:round/>
              <a:headEnd type="none" w="sm" len="sm"/>
              <a:tailEnd type="none" w="sm" len="sm"/>
            </a:ln>
          </p:spPr>
          <p:txBody>
            <a:bodyPr spcFirstLastPara="1" wrap="square" lIns="91425" tIns="91425" rIns="91425" bIns="91425" anchor="t" anchorCtr="0">
              <a:noAutofit/>
            </a:bodyPr>
            <a:lstStyle/>
            <a:p>
              <a:pPr marL="182880" lvl="0" indent="-93344" algn="l" rtl="0">
                <a:lnSpc>
                  <a:spcPct val="115000"/>
                </a:lnSpc>
                <a:spcBef>
                  <a:spcPts val="0"/>
                </a:spcBef>
                <a:spcAft>
                  <a:spcPts val="0"/>
                </a:spcAft>
                <a:buClr>
                  <a:schemeClr val="dk1"/>
                </a:buClr>
                <a:buSzPts val="750"/>
                <a:buChar char="●"/>
              </a:pPr>
              <a:r>
                <a:rPr lang="en-US" sz="750" dirty="0">
                  <a:solidFill>
                    <a:schemeClr val="dk1"/>
                  </a:solidFill>
                  <a:latin typeface="Arial" panose="020B0604020202020204" pitchFamily="34" charset="0"/>
                  <a:cs typeface="Arial" panose="020B0604020202020204" pitchFamily="34" charset="0"/>
                </a:rPr>
                <a:t>Mark “To cancel this appointment, call your VA medical center” as Header 3</a:t>
              </a:r>
              <a:endParaRPr sz="750" dirty="0">
                <a:solidFill>
                  <a:schemeClr val="dk1"/>
                </a:solidFill>
                <a:latin typeface="Arial" panose="020B0604020202020204" pitchFamily="34" charset="0"/>
                <a:cs typeface="Arial" panose="020B0604020202020204" pitchFamily="34" charset="0"/>
              </a:endParaRPr>
            </a:p>
            <a:p>
              <a:pPr marL="182880" lvl="0" indent="-93344" algn="l" rtl="0">
                <a:lnSpc>
                  <a:spcPct val="115000"/>
                </a:lnSpc>
                <a:spcBef>
                  <a:spcPts val="0"/>
                </a:spcBef>
                <a:spcAft>
                  <a:spcPts val="0"/>
                </a:spcAft>
                <a:buClr>
                  <a:schemeClr val="dk1"/>
                </a:buClr>
                <a:buSzPts val="750"/>
                <a:buChar char="●"/>
              </a:pPr>
              <a:r>
                <a:rPr lang="en-US" sz="750" dirty="0">
                  <a:solidFill>
                    <a:schemeClr val="dk1"/>
                  </a:solidFill>
                  <a:latin typeface="Arial" panose="020B0604020202020204" pitchFamily="34" charset="0"/>
                  <a:cs typeface="Arial" panose="020B0604020202020204" pitchFamily="34" charset="0"/>
                </a:rPr>
                <a:t>Mark “[Facility name]” as Header 3</a:t>
              </a:r>
              <a:endParaRPr sz="750" dirty="0">
                <a:solidFill>
                  <a:schemeClr val="dk1"/>
                </a:solidFill>
                <a:latin typeface="Arial" panose="020B0604020202020204" pitchFamily="34" charset="0"/>
                <a:cs typeface="Arial" panose="020B0604020202020204" pitchFamily="34" charset="0"/>
              </a:endParaRPr>
            </a:p>
            <a:p>
              <a:pPr marL="0" lvl="0" indent="0" algn="l" rtl="0">
                <a:lnSpc>
                  <a:spcPct val="115000"/>
                </a:lnSpc>
                <a:spcBef>
                  <a:spcPts val="0"/>
                </a:spcBef>
                <a:spcAft>
                  <a:spcPts val="0"/>
                </a:spcAft>
                <a:buNone/>
              </a:pPr>
              <a:endParaRPr sz="750" dirty="0">
                <a:solidFill>
                  <a:schemeClr val="dk1"/>
                </a:solidFill>
                <a:latin typeface="Arial" panose="020B0604020202020204" pitchFamily="34" charset="0"/>
                <a:cs typeface="Arial" panose="020B0604020202020204" pitchFamily="34" charset="0"/>
              </a:endParaRPr>
            </a:p>
            <a:p>
              <a:pPr marL="0" lvl="0" indent="0" algn="l" rtl="0">
                <a:lnSpc>
                  <a:spcPct val="115000"/>
                </a:lnSpc>
                <a:spcBef>
                  <a:spcPts val="0"/>
                </a:spcBef>
                <a:spcAft>
                  <a:spcPts val="0"/>
                </a:spcAft>
                <a:buNone/>
              </a:pPr>
              <a:r>
                <a:rPr lang="en-US" sz="750" b="1" dirty="0">
                  <a:solidFill>
                    <a:schemeClr val="dk1"/>
                  </a:solidFill>
                  <a:latin typeface="Arial" panose="020B0604020202020204" pitchFamily="34" charset="0"/>
                  <a:cs typeface="Arial" panose="020B0604020202020204" pitchFamily="34" charset="0"/>
                </a:rPr>
                <a:t>Phone number (link)</a:t>
              </a:r>
              <a:endParaRPr sz="750" b="1" dirty="0">
                <a:solidFill>
                  <a:schemeClr val="dk1"/>
                </a:solidFill>
                <a:latin typeface="Arial" panose="020B0604020202020204" pitchFamily="34" charset="0"/>
                <a:cs typeface="Arial" panose="020B0604020202020204" pitchFamily="34" charset="0"/>
              </a:endParaRPr>
            </a:p>
            <a:p>
              <a:pPr marL="0" lvl="0" indent="0" algn="l" rtl="0">
                <a:lnSpc>
                  <a:spcPct val="115000"/>
                </a:lnSpc>
                <a:spcBef>
                  <a:spcPts val="0"/>
                </a:spcBef>
                <a:spcAft>
                  <a:spcPts val="0"/>
                </a:spcAft>
                <a:buNone/>
              </a:pPr>
              <a:endParaRPr sz="750" b="1" dirty="0">
                <a:solidFill>
                  <a:schemeClr val="dk1"/>
                </a:solidFill>
                <a:latin typeface="Arial" panose="020B0604020202020204" pitchFamily="34" charset="0"/>
                <a:cs typeface="Arial" panose="020B0604020202020204" pitchFamily="34" charset="0"/>
              </a:endParaRPr>
            </a:p>
            <a:p>
              <a:pPr marL="457200" lvl="0" indent="-276225" algn="l" rtl="0">
                <a:lnSpc>
                  <a:spcPct val="115000"/>
                </a:lnSpc>
                <a:spcBef>
                  <a:spcPts val="0"/>
                </a:spcBef>
                <a:spcAft>
                  <a:spcPts val="0"/>
                </a:spcAft>
                <a:buClr>
                  <a:schemeClr val="dk1"/>
                </a:buClr>
                <a:buSzPts val="750"/>
                <a:buChar char="●"/>
              </a:pPr>
              <a:r>
                <a:rPr lang="en-US" sz="750" dirty="0">
                  <a:solidFill>
                    <a:schemeClr val="dk1"/>
                  </a:solidFill>
                  <a:latin typeface="Arial" panose="020B0604020202020204" pitchFamily="34" charset="0"/>
                  <a:cs typeface="Arial" panose="020B0604020202020204" pitchFamily="34" charset="0"/>
                </a:rPr>
                <a:t>Title= Name of link, (e.g. 800-698-2411)</a:t>
              </a:r>
              <a:endParaRPr sz="750" dirty="0">
                <a:solidFill>
                  <a:schemeClr val="dk1"/>
                </a:solidFill>
                <a:latin typeface="Arial" panose="020B0604020202020204" pitchFamily="34" charset="0"/>
                <a:cs typeface="Arial" panose="020B0604020202020204" pitchFamily="34" charset="0"/>
              </a:endParaRPr>
            </a:p>
            <a:p>
              <a:pPr marL="457200" lvl="0" indent="-276225" algn="l" rtl="0">
                <a:lnSpc>
                  <a:spcPct val="115000"/>
                </a:lnSpc>
                <a:spcBef>
                  <a:spcPts val="0"/>
                </a:spcBef>
                <a:spcAft>
                  <a:spcPts val="0"/>
                </a:spcAft>
                <a:buClr>
                  <a:schemeClr val="dk1"/>
                </a:buClr>
                <a:buSzPts val="750"/>
                <a:buChar char="●"/>
              </a:pPr>
              <a:r>
                <a:rPr lang="en-US" sz="750" dirty="0" err="1">
                  <a:solidFill>
                    <a:schemeClr val="dk1"/>
                  </a:solidFill>
                  <a:latin typeface="Arial" panose="020B0604020202020204" pitchFamily="34" charset="0"/>
                  <a:cs typeface="Arial" panose="020B0604020202020204" pitchFamily="34" charset="0"/>
                </a:rPr>
                <a:t>accessibilityHint</a:t>
              </a:r>
              <a:r>
                <a:rPr lang="en-US" sz="750" dirty="0">
                  <a:solidFill>
                    <a:schemeClr val="dk1"/>
                  </a:solidFill>
                  <a:latin typeface="Arial" panose="020B0604020202020204" pitchFamily="34" charset="0"/>
                  <a:cs typeface="Arial" panose="020B0604020202020204" pitchFamily="34" charset="0"/>
                </a:rPr>
                <a:t>= “Dials this number via your device’s call function”</a:t>
              </a:r>
              <a:endParaRPr sz="750" dirty="0">
                <a:solidFill>
                  <a:schemeClr val="dk1"/>
                </a:solidFill>
                <a:latin typeface="Arial" panose="020B0604020202020204" pitchFamily="34" charset="0"/>
                <a:cs typeface="Arial" panose="020B0604020202020204" pitchFamily="34" charset="0"/>
              </a:endParaRPr>
            </a:p>
            <a:p>
              <a:pPr marL="457200" lvl="0" indent="-276225" algn="l" rtl="0">
                <a:lnSpc>
                  <a:spcPct val="115000"/>
                </a:lnSpc>
                <a:spcBef>
                  <a:spcPts val="0"/>
                </a:spcBef>
                <a:spcAft>
                  <a:spcPts val="0"/>
                </a:spcAft>
                <a:buClr>
                  <a:schemeClr val="dk1"/>
                </a:buClr>
                <a:buSzPts val="750"/>
                <a:buChar char="●"/>
              </a:pPr>
              <a:r>
                <a:rPr lang="en-US" sz="750" dirty="0" err="1">
                  <a:solidFill>
                    <a:schemeClr val="dk1"/>
                  </a:solidFill>
                  <a:latin typeface="Arial" panose="020B0604020202020204" pitchFamily="34" charset="0"/>
                  <a:cs typeface="Arial" panose="020B0604020202020204" pitchFamily="34" charset="0"/>
                </a:rPr>
                <a:t>accessibilityRole</a:t>
              </a:r>
              <a:r>
                <a:rPr lang="en-US" sz="750" dirty="0">
                  <a:solidFill>
                    <a:schemeClr val="dk1"/>
                  </a:solidFill>
                  <a:latin typeface="Arial" panose="020B0604020202020204" pitchFamily="34" charset="0"/>
                  <a:cs typeface="Arial" panose="020B0604020202020204" pitchFamily="34" charset="0"/>
                </a:rPr>
                <a:t>= “link”</a:t>
              </a:r>
              <a:endParaRPr sz="750" dirty="0">
                <a:solidFill>
                  <a:schemeClr val="dk1"/>
                </a:solidFill>
                <a:latin typeface="Arial" panose="020B0604020202020204" pitchFamily="34" charset="0"/>
                <a:cs typeface="Arial" panose="020B0604020202020204" pitchFamily="34" charset="0"/>
              </a:endParaRPr>
            </a:p>
            <a:p>
              <a:pPr marL="0" lvl="0" indent="0" algn="l" rtl="0">
                <a:lnSpc>
                  <a:spcPct val="115000"/>
                </a:lnSpc>
                <a:spcBef>
                  <a:spcPts val="0"/>
                </a:spcBef>
                <a:spcAft>
                  <a:spcPts val="0"/>
                </a:spcAft>
                <a:buNone/>
              </a:pPr>
              <a:endParaRPr sz="750" dirty="0">
                <a:solidFill>
                  <a:schemeClr val="dk1"/>
                </a:solidFill>
                <a:latin typeface="Arial" panose="020B0604020202020204" pitchFamily="34" charset="0"/>
                <a:cs typeface="Arial" panose="020B0604020202020204" pitchFamily="34" charset="0"/>
              </a:endParaRPr>
            </a:p>
            <a:p>
              <a:pPr marL="0" lvl="0" indent="0" algn="l" rtl="0">
                <a:lnSpc>
                  <a:spcPct val="115000"/>
                </a:lnSpc>
                <a:spcBef>
                  <a:spcPts val="0"/>
                </a:spcBef>
                <a:spcAft>
                  <a:spcPts val="0"/>
                </a:spcAft>
                <a:buNone/>
              </a:pPr>
              <a:r>
                <a:rPr lang="en-US" sz="750" b="1" dirty="0">
                  <a:solidFill>
                    <a:schemeClr val="dk1"/>
                  </a:solidFill>
                  <a:latin typeface="Arial" panose="020B0604020202020204" pitchFamily="34" charset="0"/>
                  <a:cs typeface="Arial" panose="020B0604020202020204" pitchFamily="34" charset="0"/>
                </a:rPr>
                <a:t>Find your VA location (link)</a:t>
              </a:r>
              <a:br>
                <a:rPr lang="en-US" sz="750" b="1" dirty="0">
                  <a:solidFill>
                    <a:schemeClr val="dk1"/>
                  </a:solidFill>
                  <a:latin typeface="Arial" panose="020B0604020202020204" pitchFamily="34" charset="0"/>
                  <a:cs typeface="Arial" panose="020B0604020202020204" pitchFamily="34" charset="0"/>
                </a:rPr>
              </a:br>
              <a:endParaRPr sz="750" b="1" dirty="0">
                <a:solidFill>
                  <a:schemeClr val="dk1"/>
                </a:solidFill>
                <a:latin typeface="Arial" panose="020B0604020202020204" pitchFamily="34" charset="0"/>
                <a:cs typeface="Arial" panose="020B0604020202020204" pitchFamily="34" charset="0"/>
              </a:endParaRPr>
            </a:p>
            <a:p>
              <a:pPr marL="457200" lvl="0" indent="-276225" algn="l" rtl="0">
                <a:lnSpc>
                  <a:spcPct val="115000"/>
                </a:lnSpc>
                <a:spcBef>
                  <a:spcPts val="0"/>
                </a:spcBef>
                <a:spcAft>
                  <a:spcPts val="0"/>
                </a:spcAft>
                <a:buClr>
                  <a:schemeClr val="dk1"/>
                </a:buClr>
                <a:buSzPts val="750"/>
                <a:buChar char="●"/>
              </a:pPr>
              <a:r>
                <a:rPr lang="en-US" sz="750" dirty="0">
                  <a:solidFill>
                    <a:schemeClr val="dk1"/>
                  </a:solidFill>
                  <a:latin typeface="Arial" panose="020B0604020202020204" pitchFamily="34" charset="0"/>
                  <a:cs typeface="Arial" panose="020B0604020202020204" pitchFamily="34" charset="0"/>
                </a:rPr>
                <a:t>Title= Find your VA location</a:t>
              </a:r>
              <a:endParaRPr sz="750" dirty="0">
                <a:solidFill>
                  <a:schemeClr val="dk1"/>
                </a:solidFill>
                <a:latin typeface="Arial" panose="020B0604020202020204" pitchFamily="34" charset="0"/>
                <a:cs typeface="Arial" panose="020B0604020202020204" pitchFamily="34" charset="0"/>
              </a:endParaRPr>
            </a:p>
            <a:p>
              <a:pPr marL="457200" lvl="0" indent="-276225" algn="l" rtl="0">
                <a:lnSpc>
                  <a:spcPct val="115000"/>
                </a:lnSpc>
                <a:spcBef>
                  <a:spcPts val="0"/>
                </a:spcBef>
                <a:spcAft>
                  <a:spcPts val="0"/>
                </a:spcAft>
                <a:buClr>
                  <a:schemeClr val="dk1"/>
                </a:buClr>
                <a:buSzPts val="750"/>
                <a:buChar char="●"/>
              </a:pPr>
              <a:r>
                <a:rPr lang="en-US" sz="750" dirty="0" err="1">
                  <a:solidFill>
                    <a:schemeClr val="dk1"/>
                  </a:solidFill>
                  <a:latin typeface="Arial" panose="020B0604020202020204" pitchFamily="34" charset="0"/>
                  <a:cs typeface="Arial" panose="020B0604020202020204" pitchFamily="34" charset="0"/>
                </a:rPr>
                <a:t>accessibilityHint</a:t>
              </a:r>
              <a:r>
                <a:rPr lang="en-US" sz="750" dirty="0">
                  <a:solidFill>
                    <a:schemeClr val="dk1"/>
                  </a:solidFill>
                  <a:latin typeface="Arial" panose="020B0604020202020204" pitchFamily="34" charset="0"/>
                  <a:cs typeface="Arial" panose="020B0604020202020204" pitchFamily="34" charset="0"/>
                </a:rPr>
                <a:t>= “Takes you to the VA facility locator page”</a:t>
              </a:r>
              <a:endParaRPr sz="750" dirty="0">
                <a:solidFill>
                  <a:schemeClr val="dk1"/>
                </a:solidFill>
                <a:latin typeface="Arial" panose="020B0604020202020204" pitchFamily="34" charset="0"/>
                <a:cs typeface="Arial" panose="020B0604020202020204" pitchFamily="34" charset="0"/>
              </a:endParaRPr>
            </a:p>
            <a:p>
              <a:pPr marL="457200" lvl="0" indent="-276225" algn="l" rtl="0">
                <a:lnSpc>
                  <a:spcPct val="115000"/>
                </a:lnSpc>
                <a:spcBef>
                  <a:spcPts val="0"/>
                </a:spcBef>
                <a:spcAft>
                  <a:spcPts val="0"/>
                </a:spcAft>
                <a:buClr>
                  <a:schemeClr val="dk1"/>
                </a:buClr>
                <a:buSzPts val="750"/>
                <a:buChar char="●"/>
              </a:pPr>
              <a:r>
                <a:rPr lang="en-US" sz="750" dirty="0" err="1">
                  <a:solidFill>
                    <a:schemeClr val="dk1"/>
                  </a:solidFill>
                  <a:latin typeface="Arial" panose="020B0604020202020204" pitchFamily="34" charset="0"/>
                  <a:cs typeface="Arial" panose="020B0604020202020204" pitchFamily="34" charset="0"/>
                </a:rPr>
                <a:t>accessibilityRole</a:t>
              </a:r>
              <a:r>
                <a:rPr lang="en-US" sz="750" dirty="0">
                  <a:solidFill>
                    <a:schemeClr val="dk1"/>
                  </a:solidFill>
                  <a:latin typeface="Arial" panose="020B0604020202020204" pitchFamily="34" charset="0"/>
                  <a:cs typeface="Arial" panose="020B0604020202020204" pitchFamily="34" charset="0"/>
                </a:rPr>
                <a:t>= “link”</a:t>
              </a:r>
              <a:endParaRPr sz="750" dirty="0">
                <a:solidFill>
                  <a:schemeClr val="dk1"/>
                </a:solidFill>
                <a:latin typeface="Arial" panose="020B0604020202020204" pitchFamily="34" charset="0"/>
                <a:cs typeface="Arial" panose="020B0604020202020204" pitchFamily="34" charset="0"/>
              </a:endParaRPr>
            </a:p>
            <a:p>
              <a:pPr marL="0" lvl="0" indent="0" algn="l" rtl="0">
                <a:lnSpc>
                  <a:spcPct val="115000"/>
                </a:lnSpc>
                <a:spcBef>
                  <a:spcPts val="0"/>
                </a:spcBef>
                <a:spcAft>
                  <a:spcPts val="0"/>
                </a:spcAft>
                <a:buNone/>
              </a:pPr>
              <a:endParaRPr sz="750" dirty="0">
                <a:solidFill>
                  <a:schemeClr val="dk1"/>
                </a:solidFill>
                <a:latin typeface="Arial" panose="020B0604020202020204" pitchFamily="34" charset="0"/>
                <a:cs typeface="Arial" panose="020B0604020202020204" pitchFamily="34" charset="0"/>
              </a:endParaRPr>
            </a:p>
          </p:txBody>
        </p:sp>
      </p:grpSp>
      <p:sp>
        <p:nvSpPr>
          <p:cNvPr id="214" name="Google Shape;214;gefdf1ee89e_0_213"/>
          <p:cNvSpPr txBox="1"/>
          <p:nvPr/>
        </p:nvSpPr>
        <p:spPr>
          <a:xfrm>
            <a:off x="9316998" y="1646125"/>
            <a:ext cx="2533136" cy="40007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dirty="0">
                <a:solidFill>
                  <a:schemeClr val="dk1"/>
                </a:solidFill>
                <a:latin typeface="Arial" panose="020B0604020202020204" pitchFamily="34" charset="0"/>
                <a:cs typeface="Arial" panose="020B0604020202020204" pitchFamily="34" charset="0"/>
              </a:rPr>
              <a:t>App-wide requirements</a:t>
            </a:r>
            <a:endParaRPr dirty="0">
              <a:solidFill>
                <a:schemeClr val="dk1"/>
              </a:solidFill>
              <a:latin typeface="Arial" panose="020B0604020202020204" pitchFamily="34" charset="0"/>
              <a:cs typeface="Arial" panose="020B0604020202020204" pitchFamily="34" charset="0"/>
            </a:endParaRPr>
          </a:p>
        </p:txBody>
      </p:sp>
      <p:sp>
        <p:nvSpPr>
          <p:cNvPr id="215" name="Google Shape;215;gefdf1ee89e_0_213">
            <a:extLst>
              <a:ext uri="{C183D7F6-B498-43B3-948B-1728B52AA6E4}">
                <adec:decorative xmlns:adec="http://schemas.microsoft.com/office/drawing/2017/decorative" val="1"/>
              </a:ext>
            </a:extLst>
          </p:cNvPr>
          <p:cNvSpPr/>
          <p:nvPr/>
        </p:nvSpPr>
        <p:spPr>
          <a:xfrm rot="5400000">
            <a:off x="10470016" y="1235795"/>
            <a:ext cx="234558" cy="1746900"/>
          </a:xfrm>
          <a:prstGeom prst="leftBrace">
            <a:avLst>
              <a:gd name="adj1" fmla="val 50000"/>
              <a:gd name="adj2" fmla="val 50271"/>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73763"/>
              </a:solidFill>
              <a:latin typeface="Arial" panose="020B0604020202020204" pitchFamily="34" charset="0"/>
              <a:cs typeface="Arial" panose="020B0604020202020204" pitchFamily="34" charset="0"/>
            </a:endParaRPr>
          </a:p>
        </p:txBody>
      </p:sp>
      <p:grpSp>
        <p:nvGrpSpPr>
          <p:cNvPr id="4" name="Group 3" descr="Group of how we tested accessibility in the app&#10;1. Contrast and touch targets&#10;2. Text resising&#10;3. Screen reader&#10;4. Voice comman&#10;5. Bluetooth keyboard">
            <a:extLst>
              <a:ext uri="{FF2B5EF4-FFF2-40B4-BE49-F238E27FC236}">
                <a16:creationId xmlns:a16="http://schemas.microsoft.com/office/drawing/2014/main" id="{530E3B4B-B36F-8442-BBC5-CBF30BC1FDEB}"/>
              </a:ext>
            </a:extLst>
          </p:cNvPr>
          <p:cNvGrpSpPr/>
          <p:nvPr/>
        </p:nvGrpSpPr>
        <p:grpSpPr>
          <a:xfrm>
            <a:off x="9715303" y="2332975"/>
            <a:ext cx="1758309" cy="3882914"/>
            <a:chOff x="9048025" y="2332975"/>
            <a:chExt cx="1758309" cy="3882914"/>
          </a:xfrm>
        </p:grpSpPr>
        <p:sp>
          <p:nvSpPr>
            <p:cNvPr id="208" name="Google Shape;208;gefdf1ee89e_0_213"/>
            <p:cNvSpPr/>
            <p:nvPr/>
          </p:nvSpPr>
          <p:spPr>
            <a:xfrm>
              <a:off x="9048032" y="2332975"/>
              <a:ext cx="1758300" cy="733500"/>
            </a:xfrm>
            <a:prstGeom prst="roundRect">
              <a:avLst>
                <a:gd name="adj" fmla="val 16509"/>
              </a:avLst>
            </a:prstGeom>
            <a:solidFill>
              <a:srgbClr val="003366"/>
            </a:solidFill>
            <a:ln>
              <a:noFill/>
            </a:ln>
          </p:spPr>
          <p:txBody>
            <a:bodyPr spcFirstLastPara="1" wrap="square" lIns="45700" tIns="91425" rIns="45700" bIns="91425" anchor="ctr" anchorCtr="0">
              <a:noAutofit/>
            </a:bodyPr>
            <a:lstStyle/>
            <a:p>
              <a:pPr marL="0" lvl="0" indent="0" algn="ctr" rtl="0">
                <a:spcBef>
                  <a:spcPts val="0"/>
                </a:spcBef>
                <a:spcAft>
                  <a:spcPts val="0"/>
                </a:spcAft>
                <a:buNone/>
              </a:pPr>
              <a:r>
                <a:rPr lang="en-US" b="1" dirty="0">
                  <a:solidFill>
                    <a:srgbClr val="FFFFFF"/>
                  </a:solidFill>
                  <a:latin typeface="Arial" panose="020B0604020202020204" pitchFamily="34" charset="0"/>
                  <a:cs typeface="Arial" panose="020B0604020202020204" pitchFamily="34" charset="0"/>
                </a:rPr>
                <a:t>Contrast &amp; touch targets</a:t>
              </a:r>
              <a:endParaRPr b="1" dirty="0">
                <a:solidFill>
                  <a:srgbClr val="FFFFFF"/>
                </a:solidFill>
                <a:latin typeface="Arial" panose="020B0604020202020204" pitchFamily="34" charset="0"/>
                <a:cs typeface="Arial" panose="020B0604020202020204" pitchFamily="34" charset="0"/>
              </a:endParaRPr>
            </a:p>
          </p:txBody>
        </p:sp>
        <p:sp>
          <p:nvSpPr>
            <p:cNvPr id="209" name="Google Shape;209;gefdf1ee89e_0_213"/>
            <p:cNvSpPr/>
            <p:nvPr/>
          </p:nvSpPr>
          <p:spPr>
            <a:xfrm>
              <a:off x="9048034" y="3120328"/>
              <a:ext cx="1758300" cy="733500"/>
            </a:xfrm>
            <a:prstGeom prst="roundRect">
              <a:avLst>
                <a:gd name="adj" fmla="val 16509"/>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rgbClr val="FFFFFF"/>
                  </a:solidFill>
                  <a:latin typeface="Arial" panose="020B0604020202020204" pitchFamily="34" charset="0"/>
                  <a:cs typeface="Arial" panose="020B0604020202020204" pitchFamily="34" charset="0"/>
                </a:rPr>
                <a:t>Text resizing</a:t>
              </a:r>
              <a:endParaRPr b="1">
                <a:solidFill>
                  <a:srgbClr val="FFFFFF"/>
                </a:solidFill>
                <a:latin typeface="Arial" panose="020B0604020202020204" pitchFamily="34" charset="0"/>
                <a:cs typeface="Arial" panose="020B0604020202020204" pitchFamily="34" charset="0"/>
              </a:endParaRPr>
            </a:p>
          </p:txBody>
        </p:sp>
        <p:sp>
          <p:nvSpPr>
            <p:cNvPr id="212" name="Google Shape;212;gefdf1ee89e_0_213"/>
            <p:cNvSpPr/>
            <p:nvPr/>
          </p:nvSpPr>
          <p:spPr>
            <a:xfrm>
              <a:off x="9048034" y="3907682"/>
              <a:ext cx="1758300" cy="733500"/>
            </a:xfrm>
            <a:prstGeom prst="roundRect">
              <a:avLst>
                <a:gd name="adj" fmla="val 16509"/>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rgbClr val="FFFFFF"/>
                  </a:solidFill>
                  <a:latin typeface="Arial" panose="020B0604020202020204" pitchFamily="34" charset="0"/>
                  <a:cs typeface="Arial" panose="020B0604020202020204" pitchFamily="34" charset="0"/>
                </a:rPr>
                <a:t>Screen reader</a:t>
              </a:r>
              <a:endParaRPr b="1">
                <a:solidFill>
                  <a:srgbClr val="FFFFFF"/>
                </a:solidFill>
                <a:latin typeface="Arial" panose="020B0604020202020204" pitchFamily="34" charset="0"/>
                <a:cs typeface="Arial" panose="020B0604020202020204" pitchFamily="34" charset="0"/>
              </a:endParaRPr>
            </a:p>
          </p:txBody>
        </p:sp>
        <p:sp>
          <p:nvSpPr>
            <p:cNvPr id="211" name="Google Shape;211;gefdf1ee89e_0_213"/>
            <p:cNvSpPr/>
            <p:nvPr/>
          </p:nvSpPr>
          <p:spPr>
            <a:xfrm>
              <a:off x="9048031" y="4695035"/>
              <a:ext cx="1758300" cy="733500"/>
            </a:xfrm>
            <a:prstGeom prst="roundRect">
              <a:avLst>
                <a:gd name="adj" fmla="val 16509"/>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rgbClr val="FFFFFF"/>
                  </a:solidFill>
                  <a:latin typeface="Arial" panose="020B0604020202020204" pitchFamily="34" charset="0"/>
                  <a:cs typeface="Arial" panose="020B0604020202020204" pitchFamily="34" charset="0"/>
                </a:rPr>
                <a:t>Voice command</a:t>
              </a:r>
              <a:endParaRPr b="1">
                <a:solidFill>
                  <a:srgbClr val="FFFFFF"/>
                </a:solidFill>
                <a:latin typeface="Arial" panose="020B0604020202020204" pitchFamily="34" charset="0"/>
                <a:cs typeface="Arial" panose="020B0604020202020204" pitchFamily="34" charset="0"/>
              </a:endParaRPr>
            </a:p>
          </p:txBody>
        </p:sp>
        <p:sp>
          <p:nvSpPr>
            <p:cNvPr id="210" name="Google Shape;210;gefdf1ee89e_0_213"/>
            <p:cNvSpPr/>
            <p:nvPr/>
          </p:nvSpPr>
          <p:spPr>
            <a:xfrm>
              <a:off x="9048025" y="5482389"/>
              <a:ext cx="1758300" cy="733500"/>
            </a:xfrm>
            <a:prstGeom prst="roundRect">
              <a:avLst>
                <a:gd name="adj" fmla="val 16509"/>
              </a:avLst>
            </a:prstGeom>
            <a:solidFill>
              <a:srgbClr val="0033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FFFFFF"/>
                  </a:solidFill>
                  <a:latin typeface="Arial" panose="020B0604020202020204" pitchFamily="34" charset="0"/>
                  <a:cs typeface="Arial" panose="020B0604020202020204" pitchFamily="34" charset="0"/>
                </a:rPr>
                <a:t>Bluetooth keyboard</a:t>
              </a:r>
              <a:endParaRPr b="1" dirty="0">
                <a:solidFill>
                  <a:srgbClr val="FFFFFF"/>
                </a:solidFill>
                <a:latin typeface="Arial" panose="020B0604020202020204" pitchFamily="34" charset="0"/>
                <a:cs typeface="Arial" panose="020B0604020202020204" pitchFamily="34" charset="0"/>
              </a:endParaRPr>
            </a:p>
          </p:txBody>
        </p:sp>
      </p:grpSp>
      <p:sp>
        <p:nvSpPr>
          <p:cNvPr id="207" name="Google Shape;207;gefdf1ee89e_0_21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latin typeface="Arial" panose="020B0604020202020204" pitchFamily="34" charset="0"/>
                <a:cs typeface="Arial" panose="020B0604020202020204" pitchFamily="34" charset="0"/>
              </a:rPr>
              <a:t>9</a:t>
            </a:fld>
            <a:endParaRPr>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622</TotalTime>
  <Words>2685</Words>
  <Application>Microsoft Office PowerPoint</Application>
  <PresentationFormat>Widescreen</PresentationFormat>
  <Paragraphs>368</Paragraphs>
  <Slides>14</Slides>
  <Notes>14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14</vt:i4>
      </vt:variant>
    </vt:vector>
  </HeadingPairs>
  <TitlesOfParts>
    <vt:vector size="23" baseType="lpstr">
      <vt:lpstr>Helvetica Neue</vt:lpstr>
      <vt:lpstr>Source Sans Pro</vt:lpstr>
      <vt:lpstr>Public Sans</vt:lpstr>
      <vt:lpstr>Bitter</vt:lpstr>
      <vt:lpstr>Arial</vt:lpstr>
      <vt:lpstr>Avenir</vt:lpstr>
      <vt:lpstr>Noto Sans Symbols</vt:lpstr>
      <vt:lpstr>Master Cover Slide</vt:lpstr>
      <vt:lpstr>Content Layout</vt:lpstr>
      <vt:lpstr>Annual Interagency  Accessibility Forum</vt:lpstr>
      <vt:lpstr>Welcome!</vt:lpstr>
      <vt:lpstr>What is the VA Health and Benefits mobile app?</vt:lpstr>
      <vt:lpstr>How did VA decide to be Accessibility First?</vt:lpstr>
      <vt:lpstr>Our first Accessibility First moment</vt:lpstr>
      <vt:lpstr>Every stage counts in an Accessibility First approach</vt:lpstr>
      <vt:lpstr>How was the design process Accessibility First?</vt:lpstr>
      <vt:lpstr>Case study: Form fields</vt:lpstr>
      <vt:lpstr>How did we incorporate accessibility into development requirements?</vt:lpstr>
      <vt:lpstr>How did we test accessibility requirements?</vt:lpstr>
      <vt:lpstr>Case study: Picker list</vt:lpstr>
      <vt:lpstr>How has the work been received so far?</vt:lpstr>
      <vt:lpstr>What have we learned? Where can we improve?</vt:lpstr>
      <vt:lpstr>We hope we’ve inspired you to be Accessibility First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Annual Interagency  Accessibility Forum</dc:title>
  <dc:creator>MichaelDHorton</dc:creator>
  <cp:lastModifiedBy>AntoniaHHarward</cp:lastModifiedBy>
  <cp:revision>24</cp:revision>
  <dcterms:created xsi:type="dcterms:W3CDTF">2020-09-11T19:28:10Z</dcterms:created>
  <dcterms:modified xsi:type="dcterms:W3CDTF">2021-10-08T21:23:36Z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